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Didact Gothic" panose="020B0604020202020204" charset="0"/>
      <p:regular r:id="rId25"/>
    </p:embeddedFont>
    <p:embeddedFont>
      <p:font typeface="Montserrat"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120" y="3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df55c11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bdf55c11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ba234102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0ba234102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ba234102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10ba2341023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2cf624b565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2cf624b565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cf913c28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cf913c28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bdbefc89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bdbefc89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ba5496583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ba5496583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bdbefc891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bdbefc891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0ba23410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0ba23410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164100" y="1608900"/>
            <a:ext cx="6815700" cy="1925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6000"/>
              <a:buNone/>
              <a:defRPr/>
            </a:lvl1pPr>
            <a:lvl2pPr lvl="1" algn="l">
              <a:lnSpc>
                <a:spcPct val="90000"/>
              </a:lnSpc>
              <a:spcBef>
                <a:spcPts val="0"/>
              </a:spcBef>
              <a:spcAft>
                <a:spcPts val="0"/>
              </a:spcAft>
              <a:buSzPts val="6000"/>
              <a:buNone/>
              <a:defRPr/>
            </a:lvl2pPr>
            <a:lvl3pPr lvl="2" algn="l">
              <a:lnSpc>
                <a:spcPct val="90000"/>
              </a:lnSpc>
              <a:spcBef>
                <a:spcPts val="0"/>
              </a:spcBef>
              <a:spcAft>
                <a:spcPts val="0"/>
              </a:spcAft>
              <a:buSzPts val="6000"/>
              <a:buNone/>
              <a:defRPr/>
            </a:lvl3pPr>
            <a:lvl4pPr lvl="3" algn="l">
              <a:lnSpc>
                <a:spcPct val="90000"/>
              </a:lnSpc>
              <a:spcBef>
                <a:spcPts val="0"/>
              </a:spcBef>
              <a:spcAft>
                <a:spcPts val="0"/>
              </a:spcAft>
              <a:buSzPts val="6000"/>
              <a:buNone/>
              <a:defRPr/>
            </a:lvl4pPr>
            <a:lvl5pPr lvl="4" algn="l">
              <a:lnSpc>
                <a:spcPct val="90000"/>
              </a:lnSpc>
              <a:spcBef>
                <a:spcPts val="0"/>
              </a:spcBef>
              <a:spcAft>
                <a:spcPts val="0"/>
              </a:spcAft>
              <a:buSzPts val="6000"/>
              <a:buNone/>
              <a:defRPr/>
            </a:lvl5pPr>
            <a:lvl6pPr lvl="5" algn="l">
              <a:lnSpc>
                <a:spcPct val="90000"/>
              </a:lnSpc>
              <a:spcBef>
                <a:spcPts val="0"/>
              </a:spcBef>
              <a:spcAft>
                <a:spcPts val="0"/>
              </a:spcAft>
              <a:buSzPts val="6000"/>
              <a:buNone/>
              <a:defRPr/>
            </a:lvl6pPr>
            <a:lvl7pPr lvl="6" algn="l">
              <a:lnSpc>
                <a:spcPct val="90000"/>
              </a:lnSpc>
              <a:spcBef>
                <a:spcPts val="0"/>
              </a:spcBef>
              <a:spcAft>
                <a:spcPts val="0"/>
              </a:spcAft>
              <a:buSzPts val="6000"/>
              <a:buNone/>
              <a:defRPr/>
            </a:lvl7pPr>
            <a:lvl8pPr lvl="7" algn="l">
              <a:lnSpc>
                <a:spcPct val="90000"/>
              </a:lnSpc>
              <a:spcBef>
                <a:spcPts val="0"/>
              </a:spcBef>
              <a:spcAft>
                <a:spcPts val="0"/>
              </a:spcAft>
              <a:buSzPts val="6000"/>
              <a:buNone/>
              <a:defRPr/>
            </a:lvl8pPr>
            <a:lvl9pPr lvl="8" algn="l">
              <a:lnSpc>
                <a:spcPct val="90000"/>
              </a:lnSpc>
              <a:spcBef>
                <a:spcPts val="0"/>
              </a:spcBef>
              <a:spcAft>
                <a:spcPts val="0"/>
              </a:spcAft>
              <a:buSzPts val="6000"/>
              <a:buNone/>
              <a:defRPr/>
            </a:lvl9pPr>
          </a:lstStyle>
          <a:p>
            <a:endParaRPr/>
          </a:p>
        </p:txBody>
      </p:sp>
      <p:sp>
        <p:nvSpPr>
          <p:cNvPr id="11" name="Google Shape;11;p2"/>
          <p:cNvSpPr/>
          <p:nvPr/>
        </p:nvSpPr>
        <p:spPr>
          <a:xfrm>
            <a:off x="1295200" y="1034400"/>
            <a:ext cx="574500" cy="574500"/>
          </a:xfrm>
          <a:prstGeom prst="rect">
            <a:avLst/>
          </a:prstGeom>
          <a:solidFill>
            <a:srgbClr val="182A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SzPts val="1800"/>
              <a:buNone/>
              <a:defRPr sz="1800"/>
            </a:lvl1pPr>
          </a:lstStyle>
          <a:p>
            <a:endParaRPr/>
          </a:p>
        </p:txBody>
      </p:sp>
      <p:sp>
        <p:nvSpPr>
          <p:cNvPr id="17" name="Google Shape;17;p4"/>
          <p:cNvSpPr txBox="1">
            <a:spLocks noGrp="1"/>
          </p:cNvSpPr>
          <p:nvPr>
            <p:ph type="sldNum" idx="12"/>
          </p:nvPr>
        </p:nvSpPr>
        <p:spPr>
          <a:xfrm>
            <a:off x="4297650" y="4832975"/>
            <a:ext cx="548700" cy="310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182A2E"/>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a:off x="1176778" y="1610825"/>
            <a:ext cx="6346800" cy="11598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lt1"/>
              </a:buClr>
              <a:buSzPts val="6000"/>
              <a:buNone/>
              <a:defRPr sz="6000">
                <a:solidFill>
                  <a:schemeClr val="lt1"/>
                </a:solidFill>
              </a:defRPr>
            </a:lvl1pPr>
            <a:lvl2pPr lvl="1" algn="l">
              <a:lnSpc>
                <a:spcPct val="90000"/>
              </a:lnSpc>
              <a:spcBef>
                <a:spcPts val="0"/>
              </a:spcBef>
              <a:spcAft>
                <a:spcPts val="0"/>
              </a:spcAft>
              <a:buClr>
                <a:schemeClr val="lt1"/>
              </a:buClr>
              <a:buSzPts val="6000"/>
              <a:buNone/>
              <a:defRPr sz="6000">
                <a:solidFill>
                  <a:schemeClr val="lt1"/>
                </a:solidFill>
              </a:defRPr>
            </a:lvl2pPr>
            <a:lvl3pPr lvl="2" algn="l">
              <a:lnSpc>
                <a:spcPct val="90000"/>
              </a:lnSpc>
              <a:spcBef>
                <a:spcPts val="0"/>
              </a:spcBef>
              <a:spcAft>
                <a:spcPts val="0"/>
              </a:spcAft>
              <a:buClr>
                <a:schemeClr val="lt1"/>
              </a:buClr>
              <a:buSzPts val="6000"/>
              <a:buNone/>
              <a:defRPr sz="6000">
                <a:solidFill>
                  <a:schemeClr val="lt1"/>
                </a:solidFill>
              </a:defRPr>
            </a:lvl3pPr>
            <a:lvl4pPr lvl="3" algn="l">
              <a:lnSpc>
                <a:spcPct val="90000"/>
              </a:lnSpc>
              <a:spcBef>
                <a:spcPts val="0"/>
              </a:spcBef>
              <a:spcAft>
                <a:spcPts val="0"/>
              </a:spcAft>
              <a:buClr>
                <a:schemeClr val="lt1"/>
              </a:buClr>
              <a:buSzPts val="6000"/>
              <a:buNone/>
              <a:defRPr sz="6000">
                <a:solidFill>
                  <a:schemeClr val="lt1"/>
                </a:solidFill>
              </a:defRPr>
            </a:lvl4pPr>
            <a:lvl5pPr lvl="4" algn="l">
              <a:lnSpc>
                <a:spcPct val="90000"/>
              </a:lnSpc>
              <a:spcBef>
                <a:spcPts val="0"/>
              </a:spcBef>
              <a:spcAft>
                <a:spcPts val="0"/>
              </a:spcAft>
              <a:buClr>
                <a:schemeClr val="lt1"/>
              </a:buClr>
              <a:buSzPts val="6000"/>
              <a:buNone/>
              <a:defRPr sz="6000">
                <a:solidFill>
                  <a:schemeClr val="lt1"/>
                </a:solidFill>
              </a:defRPr>
            </a:lvl5pPr>
            <a:lvl6pPr lvl="5" algn="l">
              <a:lnSpc>
                <a:spcPct val="90000"/>
              </a:lnSpc>
              <a:spcBef>
                <a:spcPts val="0"/>
              </a:spcBef>
              <a:spcAft>
                <a:spcPts val="0"/>
              </a:spcAft>
              <a:buClr>
                <a:schemeClr val="lt1"/>
              </a:buClr>
              <a:buSzPts val="6000"/>
              <a:buNone/>
              <a:defRPr sz="6000">
                <a:solidFill>
                  <a:schemeClr val="lt1"/>
                </a:solidFill>
              </a:defRPr>
            </a:lvl6pPr>
            <a:lvl7pPr lvl="6" algn="l">
              <a:lnSpc>
                <a:spcPct val="90000"/>
              </a:lnSpc>
              <a:spcBef>
                <a:spcPts val="0"/>
              </a:spcBef>
              <a:spcAft>
                <a:spcPts val="0"/>
              </a:spcAft>
              <a:buClr>
                <a:schemeClr val="lt1"/>
              </a:buClr>
              <a:buSzPts val="6000"/>
              <a:buNone/>
              <a:defRPr sz="6000">
                <a:solidFill>
                  <a:schemeClr val="lt1"/>
                </a:solidFill>
              </a:defRPr>
            </a:lvl7pPr>
            <a:lvl8pPr lvl="7" algn="l">
              <a:lnSpc>
                <a:spcPct val="90000"/>
              </a:lnSpc>
              <a:spcBef>
                <a:spcPts val="0"/>
              </a:spcBef>
              <a:spcAft>
                <a:spcPts val="0"/>
              </a:spcAft>
              <a:buClr>
                <a:schemeClr val="lt1"/>
              </a:buClr>
              <a:buSzPts val="6000"/>
              <a:buNone/>
              <a:defRPr sz="6000">
                <a:solidFill>
                  <a:schemeClr val="lt1"/>
                </a:solidFill>
              </a:defRPr>
            </a:lvl8pPr>
            <a:lvl9pPr lvl="8" algn="l">
              <a:lnSpc>
                <a:spcPct val="90000"/>
              </a:lnSpc>
              <a:spcBef>
                <a:spcPts val="0"/>
              </a:spcBef>
              <a:spcAft>
                <a:spcPts val="0"/>
              </a:spcAft>
              <a:buClr>
                <a:schemeClr val="lt1"/>
              </a:buClr>
              <a:buSzPts val="6000"/>
              <a:buNone/>
              <a:defRPr sz="6000">
                <a:solidFill>
                  <a:schemeClr val="lt1"/>
                </a:solidFill>
              </a:defRPr>
            </a:lvl9pPr>
          </a:lstStyle>
          <a:p>
            <a:endParaRPr/>
          </a:p>
        </p:txBody>
      </p:sp>
      <p:sp>
        <p:nvSpPr>
          <p:cNvPr id="20" name="Google Shape;20;p5"/>
          <p:cNvSpPr/>
          <p:nvPr/>
        </p:nvSpPr>
        <p:spPr>
          <a:xfrm>
            <a:off x="1295200" y="1034400"/>
            <a:ext cx="574500" cy="574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1178378" y="1583350"/>
            <a:ext cx="6550500" cy="11598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6000"/>
              <a:buNone/>
              <a:defRPr/>
            </a:lvl1pPr>
            <a:lvl2pPr lvl="1" algn="l">
              <a:lnSpc>
                <a:spcPct val="90000"/>
              </a:lnSpc>
              <a:spcBef>
                <a:spcPts val="0"/>
              </a:spcBef>
              <a:spcAft>
                <a:spcPts val="0"/>
              </a:spcAft>
              <a:buSzPts val="6000"/>
              <a:buNone/>
              <a:defRPr/>
            </a:lvl2pPr>
            <a:lvl3pPr lvl="2" algn="l">
              <a:lnSpc>
                <a:spcPct val="90000"/>
              </a:lnSpc>
              <a:spcBef>
                <a:spcPts val="0"/>
              </a:spcBef>
              <a:spcAft>
                <a:spcPts val="0"/>
              </a:spcAft>
              <a:buSzPts val="6000"/>
              <a:buNone/>
              <a:defRPr/>
            </a:lvl3pPr>
            <a:lvl4pPr lvl="3" algn="l">
              <a:lnSpc>
                <a:spcPct val="90000"/>
              </a:lnSpc>
              <a:spcBef>
                <a:spcPts val="0"/>
              </a:spcBef>
              <a:spcAft>
                <a:spcPts val="0"/>
              </a:spcAft>
              <a:buSzPts val="6000"/>
              <a:buNone/>
              <a:defRPr/>
            </a:lvl4pPr>
            <a:lvl5pPr lvl="4" algn="l">
              <a:lnSpc>
                <a:spcPct val="90000"/>
              </a:lnSpc>
              <a:spcBef>
                <a:spcPts val="0"/>
              </a:spcBef>
              <a:spcAft>
                <a:spcPts val="0"/>
              </a:spcAft>
              <a:buSzPts val="6000"/>
              <a:buNone/>
              <a:defRPr/>
            </a:lvl5pPr>
            <a:lvl6pPr lvl="5" algn="l">
              <a:lnSpc>
                <a:spcPct val="90000"/>
              </a:lnSpc>
              <a:spcBef>
                <a:spcPts val="0"/>
              </a:spcBef>
              <a:spcAft>
                <a:spcPts val="0"/>
              </a:spcAft>
              <a:buSzPts val="6000"/>
              <a:buNone/>
              <a:defRPr/>
            </a:lvl6pPr>
            <a:lvl7pPr lvl="6" algn="l">
              <a:lnSpc>
                <a:spcPct val="90000"/>
              </a:lnSpc>
              <a:spcBef>
                <a:spcPts val="0"/>
              </a:spcBef>
              <a:spcAft>
                <a:spcPts val="0"/>
              </a:spcAft>
              <a:buSzPts val="6000"/>
              <a:buNone/>
              <a:defRPr/>
            </a:lvl7pPr>
            <a:lvl8pPr lvl="7" algn="l">
              <a:lnSpc>
                <a:spcPct val="90000"/>
              </a:lnSpc>
              <a:spcBef>
                <a:spcPts val="0"/>
              </a:spcBef>
              <a:spcAft>
                <a:spcPts val="0"/>
              </a:spcAft>
              <a:buSzPts val="6000"/>
              <a:buNone/>
              <a:defRPr/>
            </a:lvl8pPr>
            <a:lvl9pPr lvl="8" algn="l">
              <a:lnSpc>
                <a:spcPct val="90000"/>
              </a:lnSpc>
              <a:spcBef>
                <a:spcPts val="0"/>
              </a:spcBef>
              <a:spcAft>
                <a:spcPts val="0"/>
              </a:spcAft>
              <a:buSzPts val="6000"/>
              <a:buNone/>
              <a:defRPr/>
            </a:lvl9pPr>
          </a:lstStyle>
          <a:p>
            <a:endParaRPr/>
          </a:p>
        </p:txBody>
      </p:sp>
      <p:sp>
        <p:nvSpPr>
          <p:cNvPr id="23" name="Google Shape;23;p6"/>
          <p:cNvSpPr txBox="1">
            <a:spLocks noGrp="1"/>
          </p:cNvSpPr>
          <p:nvPr>
            <p:ph type="subTitle" idx="1"/>
          </p:nvPr>
        </p:nvSpPr>
        <p:spPr>
          <a:xfrm>
            <a:off x="1178378" y="3144850"/>
            <a:ext cx="65505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400"/>
              <a:buNone/>
              <a:defRPr>
                <a:solidFill>
                  <a:schemeClr val="lt1"/>
                </a:solidFill>
              </a:defRPr>
            </a:lvl1pPr>
            <a:lvl2pPr lvl="1" algn="l">
              <a:lnSpc>
                <a:spcPct val="100000"/>
              </a:lnSpc>
              <a:spcBef>
                <a:spcPts val="0"/>
              </a:spcBef>
              <a:spcAft>
                <a:spcPts val="0"/>
              </a:spcAft>
              <a:buClr>
                <a:schemeClr val="lt1"/>
              </a:buClr>
              <a:buSzPts val="3000"/>
              <a:buNone/>
              <a:defRPr sz="3000">
                <a:solidFill>
                  <a:schemeClr val="lt1"/>
                </a:solidFill>
              </a:defRPr>
            </a:lvl2pPr>
            <a:lvl3pPr lvl="2" algn="l">
              <a:lnSpc>
                <a:spcPct val="100000"/>
              </a:lnSpc>
              <a:spcBef>
                <a:spcPts val="0"/>
              </a:spcBef>
              <a:spcAft>
                <a:spcPts val="0"/>
              </a:spcAft>
              <a:buClr>
                <a:schemeClr val="lt1"/>
              </a:buClr>
              <a:buSzPts val="3000"/>
              <a:buNone/>
              <a:defRPr sz="3000">
                <a:solidFill>
                  <a:schemeClr val="lt1"/>
                </a:solidFill>
              </a:defRPr>
            </a:lvl3pPr>
            <a:lvl4pPr lvl="3" algn="l">
              <a:lnSpc>
                <a:spcPct val="100000"/>
              </a:lnSpc>
              <a:spcBef>
                <a:spcPts val="0"/>
              </a:spcBef>
              <a:spcAft>
                <a:spcPts val="0"/>
              </a:spcAft>
              <a:buClr>
                <a:schemeClr val="lt1"/>
              </a:buClr>
              <a:buSzPts val="3000"/>
              <a:buNone/>
              <a:defRPr sz="3000">
                <a:solidFill>
                  <a:schemeClr val="lt1"/>
                </a:solidFill>
              </a:defRPr>
            </a:lvl4pPr>
            <a:lvl5pPr lvl="4" algn="l">
              <a:lnSpc>
                <a:spcPct val="100000"/>
              </a:lnSpc>
              <a:spcBef>
                <a:spcPts val="0"/>
              </a:spcBef>
              <a:spcAft>
                <a:spcPts val="0"/>
              </a:spcAft>
              <a:buClr>
                <a:schemeClr val="lt1"/>
              </a:buClr>
              <a:buSzPts val="3000"/>
              <a:buNone/>
              <a:defRPr sz="3000">
                <a:solidFill>
                  <a:schemeClr val="lt1"/>
                </a:solidFill>
              </a:defRPr>
            </a:lvl5pPr>
            <a:lvl6pPr lvl="5" algn="l">
              <a:lnSpc>
                <a:spcPct val="100000"/>
              </a:lnSpc>
              <a:spcBef>
                <a:spcPts val="0"/>
              </a:spcBef>
              <a:spcAft>
                <a:spcPts val="0"/>
              </a:spcAft>
              <a:buClr>
                <a:schemeClr val="lt1"/>
              </a:buClr>
              <a:buSzPts val="3000"/>
              <a:buNone/>
              <a:defRPr sz="3000">
                <a:solidFill>
                  <a:schemeClr val="lt1"/>
                </a:solidFill>
              </a:defRPr>
            </a:lvl6pPr>
            <a:lvl7pPr lvl="6" algn="l">
              <a:lnSpc>
                <a:spcPct val="100000"/>
              </a:lnSpc>
              <a:spcBef>
                <a:spcPts val="0"/>
              </a:spcBef>
              <a:spcAft>
                <a:spcPts val="0"/>
              </a:spcAft>
              <a:buClr>
                <a:schemeClr val="lt1"/>
              </a:buClr>
              <a:buSzPts val="3000"/>
              <a:buNone/>
              <a:defRPr sz="3000">
                <a:solidFill>
                  <a:schemeClr val="lt1"/>
                </a:solidFill>
              </a:defRPr>
            </a:lvl7pPr>
            <a:lvl8pPr lvl="7" algn="l">
              <a:lnSpc>
                <a:spcPct val="100000"/>
              </a:lnSpc>
              <a:spcBef>
                <a:spcPts val="0"/>
              </a:spcBef>
              <a:spcAft>
                <a:spcPts val="0"/>
              </a:spcAft>
              <a:buClr>
                <a:schemeClr val="lt1"/>
              </a:buClr>
              <a:buSzPts val="3000"/>
              <a:buNone/>
              <a:defRPr sz="3000">
                <a:solidFill>
                  <a:schemeClr val="lt1"/>
                </a:solidFill>
              </a:defRPr>
            </a:lvl8pPr>
            <a:lvl9pPr lvl="8" algn="l">
              <a:lnSpc>
                <a:spcPct val="100000"/>
              </a:lnSpc>
              <a:spcBef>
                <a:spcPts val="0"/>
              </a:spcBef>
              <a:spcAft>
                <a:spcPts val="0"/>
              </a:spcAft>
              <a:buClr>
                <a:schemeClr val="lt1"/>
              </a:buClr>
              <a:buSzPts val="3000"/>
              <a:buNone/>
              <a:defRPr sz="3000">
                <a:solidFill>
                  <a:schemeClr val="lt1"/>
                </a:solidFill>
              </a:defRPr>
            </a:lvl9pPr>
          </a:lstStyle>
          <a:p>
            <a:endParaRPr/>
          </a:p>
        </p:txBody>
      </p:sp>
      <p:sp>
        <p:nvSpPr>
          <p:cNvPr id="24" name="Google Shape;24;p6"/>
          <p:cNvSpPr/>
          <p:nvPr/>
        </p:nvSpPr>
        <p:spPr>
          <a:xfrm>
            <a:off x="1295200" y="1034400"/>
            <a:ext cx="574500" cy="574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82A2E"/>
              </a:solidFill>
              <a:latin typeface="Arial"/>
              <a:ea typeface="Arial"/>
              <a:cs typeface="Arial"/>
              <a:sym typeface="Arial"/>
            </a:endParaRPr>
          </a:p>
        </p:txBody>
      </p:sp>
      <p:sp>
        <p:nvSpPr>
          <p:cNvPr id="25" name="Google Shape;25;p6"/>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1176778" y="1704600"/>
            <a:ext cx="6419400" cy="819900"/>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600"/>
              </a:spcBef>
              <a:spcAft>
                <a:spcPts val="0"/>
              </a:spcAft>
              <a:buSzPts val="3000"/>
              <a:buFont typeface="Montserrat"/>
              <a:buChar char="∎"/>
              <a:defRPr sz="3000" b="1">
                <a:latin typeface="Montserrat"/>
                <a:ea typeface="Montserrat"/>
                <a:cs typeface="Montserrat"/>
                <a:sym typeface="Montserrat"/>
              </a:defRPr>
            </a:lvl1pPr>
            <a:lvl2pPr marL="914400" lvl="1" indent="-419100" algn="l">
              <a:lnSpc>
                <a:spcPct val="100000"/>
              </a:lnSpc>
              <a:spcBef>
                <a:spcPts val="0"/>
              </a:spcBef>
              <a:spcAft>
                <a:spcPts val="0"/>
              </a:spcAft>
              <a:buSzPts val="3000"/>
              <a:buFont typeface="Montserrat"/>
              <a:buChar char="□"/>
              <a:defRPr sz="3000" b="1">
                <a:latin typeface="Montserrat"/>
                <a:ea typeface="Montserrat"/>
                <a:cs typeface="Montserrat"/>
                <a:sym typeface="Montserrat"/>
              </a:defRPr>
            </a:lvl2pPr>
            <a:lvl3pPr marL="1371600" lvl="2" indent="-419100" algn="l">
              <a:lnSpc>
                <a:spcPct val="100000"/>
              </a:lnSpc>
              <a:spcBef>
                <a:spcPts val="0"/>
              </a:spcBef>
              <a:spcAft>
                <a:spcPts val="0"/>
              </a:spcAft>
              <a:buSzPts val="3000"/>
              <a:buFont typeface="Montserrat"/>
              <a:buChar char="▪"/>
              <a:defRPr sz="3000" b="1">
                <a:latin typeface="Montserrat"/>
                <a:ea typeface="Montserrat"/>
                <a:cs typeface="Montserrat"/>
                <a:sym typeface="Montserrat"/>
              </a:defRPr>
            </a:lvl3pPr>
            <a:lvl4pPr marL="1828800" lvl="3" indent="-419100" algn="l">
              <a:lnSpc>
                <a:spcPct val="100000"/>
              </a:lnSpc>
              <a:spcBef>
                <a:spcPts val="0"/>
              </a:spcBef>
              <a:spcAft>
                <a:spcPts val="0"/>
              </a:spcAft>
              <a:buSzPts val="3000"/>
              <a:buFont typeface="Montserrat"/>
              <a:buChar char="▫"/>
              <a:defRPr sz="3000" b="1">
                <a:latin typeface="Montserrat"/>
                <a:ea typeface="Montserrat"/>
                <a:cs typeface="Montserrat"/>
                <a:sym typeface="Montserrat"/>
              </a:defRPr>
            </a:lvl4pPr>
            <a:lvl5pPr marL="2286000" lvl="4" indent="-419100" algn="l">
              <a:lnSpc>
                <a:spcPct val="100000"/>
              </a:lnSpc>
              <a:spcBef>
                <a:spcPts val="0"/>
              </a:spcBef>
              <a:spcAft>
                <a:spcPts val="0"/>
              </a:spcAft>
              <a:buSzPts val="3000"/>
              <a:buFont typeface="Montserrat"/>
              <a:buChar char="▫"/>
              <a:defRPr sz="3000" b="1">
                <a:latin typeface="Montserrat"/>
                <a:ea typeface="Montserrat"/>
                <a:cs typeface="Montserrat"/>
                <a:sym typeface="Montserrat"/>
              </a:defRPr>
            </a:lvl5pPr>
            <a:lvl6pPr marL="2743200" lvl="5" indent="-419100" algn="l">
              <a:lnSpc>
                <a:spcPct val="100000"/>
              </a:lnSpc>
              <a:spcBef>
                <a:spcPts val="0"/>
              </a:spcBef>
              <a:spcAft>
                <a:spcPts val="0"/>
              </a:spcAft>
              <a:buSzPts val="3000"/>
              <a:buFont typeface="Montserrat"/>
              <a:buChar char="▫"/>
              <a:defRPr sz="3000" b="1">
                <a:latin typeface="Montserrat"/>
                <a:ea typeface="Montserrat"/>
                <a:cs typeface="Montserrat"/>
                <a:sym typeface="Montserrat"/>
              </a:defRPr>
            </a:lvl6pPr>
            <a:lvl7pPr marL="3200400" lvl="6" indent="-419100" algn="l">
              <a:lnSpc>
                <a:spcPct val="100000"/>
              </a:lnSpc>
              <a:spcBef>
                <a:spcPts val="0"/>
              </a:spcBef>
              <a:spcAft>
                <a:spcPts val="0"/>
              </a:spcAft>
              <a:buSzPts val="3000"/>
              <a:buFont typeface="Montserrat"/>
              <a:buChar char="▫"/>
              <a:defRPr sz="3000" b="1">
                <a:latin typeface="Montserrat"/>
                <a:ea typeface="Montserrat"/>
                <a:cs typeface="Montserrat"/>
                <a:sym typeface="Montserrat"/>
              </a:defRPr>
            </a:lvl7pPr>
            <a:lvl8pPr marL="3657600" lvl="7" indent="-419100" algn="l">
              <a:lnSpc>
                <a:spcPct val="100000"/>
              </a:lnSpc>
              <a:spcBef>
                <a:spcPts val="0"/>
              </a:spcBef>
              <a:spcAft>
                <a:spcPts val="0"/>
              </a:spcAft>
              <a:buSzPts val="3000"/>
              <a:buFont typeface="Montserrat"/>
              <a:buChar char="▫"/>
              <a:defRPr sz="3000" b="1">
                <a:latin typeface="Montserrat"/>
                <a:ea typeface="Montserrat"/>
                <a:cs typeface="Montserrat"/>
                <a:sym typeface="Montserrat"/>
              </a:defRPr>
            </a:lvl8pPr>
            <a:lvl9pPr marL="4114800" lvl="8" indent="-419100" algn="l">
              <a:lnSpc>
                <a:spcPct val="100000"/>
              </a:lnSpc>
              <a:spcBef>
                <a:spcPts val="0"/>
              </a:spcBef>
              <a:spcAft>
                <a:spcPts val="0"/>
              </a:spcAft>
              <a:buSzPts val="3000"/>
              <a:buFont typeface="Montserrat"/>
              <a:buChar char="▫"/>
              <a:defRPr sz="3000" b="1">
                <a:latin typeface="Montserrat"/>
                <a:ea typeface="Montserrat"/>
                <a:cs typeface="Montserrat"/>
                <a:sym typeface="Montserrat"/>
              </a:defRPr>
            </a:lvl9pPr>
          </a:lstStyle>
          <a:p>
            <a:endParaRPr/>
          </a:p>
        </p:txBody>
      </p:sp>
      <p:sp>
        <p:nvSpPr>
          <p:cNvPr id="28" name="Google Shape;28;p7"/>
          <p:cNvSpPr/>
          <p:nvPr/>
        </p:nvSpPr>
        <p:spPr>
          <a:xfrm>
            <a:off x="1295200" y="1034400"/>
            <a:ext cx="574500" cy="574500"/>
          </a:xfrm>
          <a:prstGeom prst="rect">
            <a:avLst/>
          </a:prstGeom>
          <a:solidFill>
            <a:srgbClr val="182A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7"/>
          <p:cNvSpPr/>
          <p:nvPr/>
        </p:nvSpPr>
        <p:spPr>
          <a:xfrm>
            <a:off x="1434146" y="1219732"/>
            <a:ext cx="296600" cy="203850"/>
          </a:xfrm>
          <a:prstGeom prst="rect">
            <a:avLst/>
          </a:prstGeom>
        </p:spPr>
        <p:txBody>
          <a:bodyPr>
            <a:prstTxWarp prst="textPlain">
              <a:avLst/>
            </a:prstTxWarp>
          </a:bodyPr>
          <a:lstStyle/>
          <a:p>
            <a:pPr lvl="0" algn="ctr"/>
            <a:r>
              <a:rPr b="0" i="0">
                <a:ln w="9525" cap="flat" cmpd="sng">
                  <a:solidFill>
                    <a:srgbClr val="FFFFFF"/>
                  </a:solidFill>
                  <a:prstDash val="solid"/>
                  <a:round/>
                  <a:headEnd type="none" w="sm" len="sm"/>
                  <a:tailEnd type="none" w="sm" len="sm"/>
                </a:ln>
                <a:noFill/>
                <a:latin typeface="Montserrat"/>
              </a:rPr>
              <a:t>“</a:t>
            </a:r>
          </a:p>
        </p:txBody>
      </p:sp>
      <p:sp>
        <p:nvSpPr>
          <p:cNvPr id="30" name="Google Shape;30;p7"/>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164100" y="1608900"/>
            <a:ext cx="6815700" cy="1925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6000"/>
              <a:buNone/>
              <a:defRPr/>
            </a:lvl1pPr>
            <a:lvl2pPr lvl="1" algn="l">
              <a:lnSpc>
                <a:spcPct val="90000"/>
              </a:lnSpc>
              <a:spcBef>
                <a:spcPts val="0"/>
              </a:spcBef>
              <a:spcAft>
                <a:spcPts val="0"/>
              </a:spcAft>
              <a:buSzPts val="6000"/>
              <a:buNone/>
              <a:defRPr/>
            </a:lvl2pPr>
            <a:lvl3pPr lvl="2" algn="l">
              <a:lnSpc>
                <a:spcPct val="90000"/>
              </a:lnSpc>
              <a:spcBef>
                <a:spcPts val="0"/>
              </a:spcBef>
              <a:spcAft>
                <a:spcPts val="0"/>
              </a:spcAft>
              <a:buSzPts val="6000"/>
              <a:buNone/>
              <a:defRPr/>
            </a:lvl3pPr>
            <a:lvl4pPr lvl="3" algn="l">
              <a:lnSpc>
                <a:spcPct val="90000"/>
              </a:lnSpc>
              <a:spcBef>
                <a:spcPts val="0"/>
              </a:spcBef>
              <a:spcAft>
                <a:spcPts val="0"/>
              </a:spcAft>
              <a:buSzPts val="6000"/>
              <a:buNone/>
              <a:defRPr/>
            </a:lvl4pPr>
            <a:lvl5pPr lvl="4" algn="l">
              <a:lnSpc>
                <a:spcPct val="90000"/>
              </a:lnSpc>
              <a:spcBef>
                <a:spcPts val="0"/>
              </a:spcBef>
              <a:spcAft>
                <a:spcPts val="0"/>
              </a:spcAft>
              <a:buSzPts val="6000"/>
              <a:buNone/>
              <a:defRPr/>
            </a:lvl5pPr>
            <a:lvl6pPr lvl="5" algn="l">
              <a:lnSpc>
                <a:spcPct val="90000"/>
              </a:lnSpc>
              <a:spcBef>
                <a:spcPts val="0"/>
              </a:spcBef>
              <a:spcAft>
                <a:spcPts val="0"/>
              </a:spcAft>
              <a:buSzPts val="6000"/>
              <a:buNone/>
              <a:defRPr/>
            </a:lvl6pPr>
            <a:lvl7pPr lvl="6" algn="l">
              <a:lnSpc>
                <a:spcPct val="90000"/>
              </a:lnSpc>
              <a:spcBef>
                <a:spcPts val="0"/>
              </a:spcBef>
              <a:spcAft>
                <a:spcPts val="0"/>
              </a:spcAft>
              <a:buSzPts val="6000"/>
              <a:buNone/>
              <a:defRPr/>
            </a:lvl7pPr>
            <a:lvl8pPr lvl="7" algn="l">
              <a:lnSpc>
                <a:spcPct val="90000"/>
              </a:lnSpc>
              <a:spcBef>
                <a:spcPts val="0"/>
              </a:spcBef>
              <a:spcAft>
                <a:spcPts val="0"/>
              </a:spcAft>
              <a:buSzPts val="6000"/>
              <a:buNone/>
              <a:defRPr/>
            </a:lvl8pPr>
            <a:lvl9pPr lvl="8" algn="l">
              <a:lnSpc>
                <a:spcPct val="90000"/>
              </a:lnSpc>
              <a:spcBef>
                <a:spcPts val="0"/>
              </a:spcBef>
              <a:spcAft>
                <a:spcPts val="0"/>
              </a:spcAft>
              <a:buSzPts val="6000"/>
              <a:buNone/>
              <a:defRPr/>
            </a:lvl9pPr>
          </a:lstStyle>
          <a:p>
            <a:endParaRPr/>
          </a:p>
        </p:txBody>
      </p:sp>
      <p:sp>
        <p:nvSpPr>
          <p:cNvPr id="33" name="Google Shape;33;p8"/>
          <p:cNvSpPr txBox="1">
            <a:spLocks noGrp="1"/>
          </p:cNvSpPr>
          <p:nvPr>
            <p:ph type="body" idx="1"/>
          </p:nvPr>
        </p:nvSpPr>
        <p:spPr>
          <a:xfrm>
            <a:off x="1164100" y="2925350"/>
            <a:ext cx="6815700" cy="1579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34" name="Google Shape;34;p8"/>
          <p:cNvSpPr/>
          <p:nvPr/>
        </p:nvSpPr>
        <p:spPr>
          <a:xfrm>
            <a:off x="1295200" y="1034400"/>
            <a:ext cx="574500" cy="574500"/>
          </a:xfrm>
          <a:prstGeom prst="rect">
            <a:avLst/>
          </a:prstGeom>
          <a:solidFill>
            <a:srgbClr val="182A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8"/>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1164100" y="1608900"/>
            <a:ext cx="6815700" cy="1925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6000"/>
              <a:buNone/>
              <a:defRPr/>
            </a:lvl1pPr>
            <a:lvl2pPr lvl="1" algn="l">
              <a:lnSpc>
                <a:spcPct val="90000"/>
              </a:lnSpc>
              <a:spcBef>
                <a:spcPts val="0"/>
              </a:spcBef>
              <a:spcAft>
                <a:spcPts val="0"/>
              </a:spcAft>
              <a:buSzPts val="6000"/>
              <a:buNone/>
              <a:defRPr/>
            </a:lvl2pPr>
            <a:lvl3pPr lvl="2" algn="l">
              <a:lnSpc>
                <a:spcPct val="90000"/>
              </a:lnSpc>
              <a:spcBef>
                <a:spcPts val="0"/>
              </a:spcBef>
              <a:spcAft>
                <a:spcPts val="0"/>
              </a:spcAft>
              <a:buSzPts val="6000"/>
              <a:buNone/>
              <a:defRPr/>
            </a:lvl3pPr>
            <a:lvl4pPr lvl="3" algn="l">
              <a:lnSpc>
                <a:spcPct val="90000"/>
              </a:lnSpc>
              <a:spcBef>
                <a:spcPts val="0"/>
              </a:spcBef>
              <a:spcAft>
                <a:spcPts val="0"/>
              </a:spcAft>
              <a:buSzPts val="6000"/>
              <a:buNone/>
              <a:defRPr/>
            </a:lvl4pPr>
            <a:lvl5pPr lvl="4" algn="l">
              <a:lnSpc>
                <a:spcPct val="90000"/>
              </a:lnSpc>
              <a:spcBef>
                <a:spcPts val="0"/>
              </a:spcBef>
              <a:spcAft>
                <a:spcPts val="0"/>
              </a:spcAft>
              <a:buSzPts val="6000"/>
              <a:buNone/>
              <a:defRPr/>
            </a:lvl5pPr>
            <a:lvl6pPr lvl="5" algn="l">
              <a:lnSpc>
                <a:spcPct val="90000"/>
              </a:lnSpc>
              <a:spcBef>
                <a:spcPts val="0"/>
              </a:spcBef>
              <a:spcAft>
                <a:spcPts val="0"/>
              </a:spcAft>
              <a:buSzPts val="6000"/>
              <a:buNone/>
              <a:defRPr/>
            </a:lvl6pPr>
            <a:lvl7pPr lvl="6" algn="l">
              <a:lnSpc>
                <a:spcPct val="90000"/>
              </a:lnSpc>
              <a:spcBef>
                <a:spcPts val="0"/>
              </a:spcBef>
              <a:spcAft>
                <a:spcPts val="0"/>
              </a:spcAft>
              <a:buSzPts val="6000"/>
              <a:buNone/>
              <a:defRPr/>
            </a:lvl7pPr>
            <a:lvl8pPr lvl="7" algn="l">
              <a:lnSpc>
                <a:spcPct val="90000"/>
              </a:lnSpc>
              <a:spcBef>
                <a:spcPts val="0"/>
              </a:spcBef>
              <a:spcAft>
                <a:spcPts val="0"/>
              </a:spcAft>
              <a:buSzPts val="6000"/>
              <a:buNone/>
              <a:defRPr/>
            </a:lvl8pPr>
            <a:lvl9pPr lvl="8" algn="l">
              <a:lnSpc>
                <a:spcPct val="90000"/>
              </a:lnSpc>
              <a:spcBef>
                <a:spcPts val="0"/>
              </a:spcBef>
              <a:spcAft>
                <a:spcPts val="0"/>
              </a:spcAft>
              <a:buSzPts val="6000"/>
              <a:buNone/>
              <a:defRPr/>
            </a:lvl9pPr>
          </a:lstStyle>
          <a:p>
            <a:endParaRPr/>
          </a:p>
        </p:txBody>
      </p:sp>
      <p:sp>
        <p:nvSpPr>
          <p:cNvPr id="38" name="Google Shape;38;p9"/>
          <p:cNvSpPr txBox="1">
            <a:spLocks noGrp="1"/>
          </p:cNvSpPr>
          <p:nvPr>
            <p:ph type="body" idx="1"/>
          </p:nvPr>
        </p:nvSpPr>
        <p:spPr>
          <a:xfrm>
            <a:off x="1164100" y="2774575"/>
            <a:ext cx="3308100" cy="2151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39" name="Google Shape;39;p9"/>
          <p:cNvSpPr txBox="1">
            <a:spLocks noGrp="1"/>
          </p:cNvSpPr>
          <p:nvPr>
            <p:ph type="body" idx="2"/>
          </p:nvPr>
        </p:nvSpPr>
        <p:spPr>
          <a:xfrm>
            <a:off x="4671601" y="2774575"/>
            <a:ext cx="3308100" cy="2151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0" name="Google Shape;40;p9"/>
          <p:cNvSpPr/>
          <p:nvPr/>
        </p:nvSpPr>
        <p:spPr>
          <a:xfrm>
            <a:off x="1295200" y="1034400"/>
            <a:ext cx="574500" cy="574500"/>
          </a:xfrm>
          <a:prstGeom prst="rect">
            <a:avLst/>
          </a:prstGeom>
          <a:solidFill>
            <a:srgbClr val="182A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9"/>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1164100" y="1608900"/>
            <a:ext cx="6815700" cy="1925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6000"/>
              <a:buNone/>
              <a:defRPr/>
            </a:lvl1pPr>
            <a:lvl2pPr lvl="1" algn="l">
              <a:lnSpc>
                <a:spcPct val="90000"/>
              </a:lnSpc>
              <a:spcBef>
                <a:spcPts val="0"/>
              </a:spcBef>
              <a:spcAft>
                <a:spcPts val="0"/>
              </a:spcAft>
              <a:buSzPts val="6000"/>
              <a:buNone/>
              <a:defRPr/>
            </a:lvl2pPr>
            <a:lvl3pPr lvl="2" algn="l">
              <a:lnSpc>
                <a:spcPct val="90000"/>
              </a:lnSpc>
              <a:spcBef>
                <a:spcPts val="0"/>
              </a:spcBef>
              <a:spcAft>
                <a:spcPts val="0"/>
              </a:spcAft>
              <a:buSzPts val="6000"/>
              <a:buNone/>
              <a:defRPr/>
            </a:lvl3pPr>
            <a:lvl4pPr lvl="3" algn="l">
              <a:lnSpc>
                <a:spcPct val="90000"/>
              </a:lnSpc>
              <a:spcBef>
                <a:spcPts val="0"/>
              </a:spcBef>
              <a:spcAft>
                <a:spcPts val="0"/>
              </a:spcAft>
              <a:buSzPts val="6000"/>
              <a:buNone/>
              <a:defRPr/>
            </a:lvl4pPr>
            <a:lvl5pPr lvl="4" algn="l">
              <a:lnSpc>
                <a:spcPct val="90000"/>
              </a:lnSpc>
              <a:spcBef>
                <a:spcPts val="0"/>
              </a:spcBef>
              <a:spcAft>
                <a:spcPts val="0"/>
              </a:spcAft>
              <a:buSzPts val="6000"/>
              <a:buNone/>
              <a:defRPr/>
            </a:lvl5pPr>
            <a:lvl6pPr lvl="5" algn="l">
              <a:lnSpc>
                <a:spcPct val="90000"/>
              </a:lnSpc>
              <a:spcBef>
                <a:spcPts val="0"/>
              </a:spcBef>
              <a:spcAft>
                <a:spcPts val="0"/>
              </a:spcAft>
              <a:buSzPts val="6000"/>
              <a:buNone/>
              <a:defRPr/>
            </a:lvl6pPr>
            <a:lvl7pPr lvl="6" algn="l">
              <a:lnSpc>
                <a:spcPct val="90000"/>
              </a:lnSpc>
              <a:spcBef>
                <a:spcPts val="0"/>
              </a:spcBef>
              <a:spcAft>
                <a:spcPts val="0"/>
              </a:spcAft>
              <a:buSzPts val="6000"/>
              <a:buNone/>
              <a:defRPr/>
            </a:lvl7pPr>
            <a:lvl8pPr lvl="7" algn="l">
              <a:lnSpc>
                <a:spcPct val="90000"/>
              </a:lnSpc>
              <a:spcBef>
                <a:spcPts val="0"/>
              </a:spcBef>
              <a:spcAft>
                <a:spcPts val="0"/>
              </a:spcAft>
              <a:buSzPts val="6000"/>
              <a:buNone/>
              <a:defRPr/>
            </a:lvl8pPr>
            <a:lvl9pPr lvl="8" algn="l">
              <a:lnSpc>
                <a:spcPct val="90000"/>
              </a:lnSpc>
              <a:spcBef>
                <a:spcPts val="0"/>
              </a:spcBef>
              <a:spcAft>
                <a:spcPts val="0"/>
              </a:spcAft>
              <a:buSzPts val="6000"/>
              <a:buNone/>
              <a:defRPr/>
            </a:lvl9pPr>
          </a:lstStyle>
          <a:p>
            <a:endParaRPr/>
          </a:p>
        </p:txBody>
      </p:sp>
      <p:sp>
        <p:nvSpPr>
          <p:cNvPr id="44" name="Google Shape;44;p10"/>
          <p:cNvSpPr txBox="1">
            <a:spLocks noGrp="1"/>
          </p:cNvSpPr>
          <p:nvPr>
            <p:ph type="body" idx="1"/>
          </p:nvPr>
        </p:nvSpPr>
        <p:spPr>
          <a:xfrm>
            <a:off x="1164000" y="2931400"/>
            <a:ext cx="2196900" cy="1994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60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45" name="Google Shape;45;p10"/>
          <p:cNvSpPr txBox="1">
            <a:spLocks noGrp="1"/>
          </p:cNvSpPr>
          <p:nvPr>
            <p:ph type="body" idx="2"/>
          </p:nvPr>
        </p:nvSpPr>
        <p:spPr>
          <a:xfrm>
            <a:off x="3473455" y="2931400"/>
            <a:ext cx="2196900" cy="1994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60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46" name="Google Shape;46;p10"/>
          <p:cNvSpPr txBox="1">
            <a:spLocks noGrp="1"/>
          </p:cNvSpPr>
          <p:nvPr>
            <p:ph type="body" idx="3"/>
          </p:nvPr>
        </p:nvSpPr>
        <p:spPr>
          <a:xfrm>
            <a:off x="5782910" y="2931400"/>
            <a:ext cx="2196900" cy="1994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60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47" name="Google Shape;47;p10"/>
          <p:cNvSpPr/>
          <p:nvPr/>
        </p:nvSpPr>
        <p:spPr>
          <a:xfrm>
            <a:off x="1295200" y="1034400"/>
            <a:ext cx="574500" cy="574500"/>
          </a:xfrm>
          <a:prstGeom prst="rect">
            <a:avLst/>
          </a:prstGeom>
          <a:solidFill>
            <a:srgbClr val="182A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0"/>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0C2D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64100" y="1608900"/>
            <a:ext cx="6815700" cy="19257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1pPr>
            <a:lvl2pPr marR="0" lvl="1" algn="l" rtl="0">
              <a:lnSpc>
                <a:spcPct val="9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2pPr>
            <a:lvl3pPr marR="0" lvl="2" algn="l" rtl="0">
              <a:lnSpc>
                <a:spcPct val="9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3pPr>
            <a:lvl4pPr marR="0" lvl="3" algn="l" rtl="0">
              <a:lnSpc>
                <a:spcPct val="9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4pPr>
            <a:lvl5pPr marR="0" lvl="4" algn="l" rtl="0">
              <a:lnSpc>
                <a:spcPct val="9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5pPr>
            <a:lvl6pPr marR="0" lvl="5" algn="l" rtl="0">
              <a:lnSpc>
                <a:spcPct val="9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6pPr>
            <a:lvl7pPr marR="0" lvl="6" algn="l" rtl="0">
              <a:lnSpc>
                <a:spcPct val="9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7pPr>
            <a:lvl8pPr marR="0" lvl="7" algn="l" rtl="0">
              <a:lnSpc>
                <a:spcPct val="9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8pPr>
            <a:lvl9pPr marR="0" lvl="8" algn="l" rtl="0">
              <a:lnSpc>
                <a:spcPct val="90000"/>
              </a:lnSpc>
              <a:spcBef>
                <a:spcPts val="0"/>
              </a:spcBef>
              <a:spcAft>
                <a:spcPts val="0"/>
              </a:spcAft>
              <a:buClr>
                <a:schemeClr val="dk1"/>
              </a:buClr>
              <a:buSzPts val="6000"/>
              <a:buFont typeface="Montserrat"/>
              <a:buNone/>
              <a:defRPr sz="6000" b="1" i="0" u="none" strike="noStrike" cap="none">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164100" y="3105148"/>
            <a:ext cx="6815700" cy="13995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orks.swarthmore.edu/thes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sanet.org/about/sociology.cf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americananthro.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warthmore.edu/sociology-anthropolog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catalog.swarthmore.edu/preview_program.php?catoid=7&amp;poid=292#anthropologycourses" TargetMode="External"/><Relationship Id="rId5" Type="http://schemas.openxmlformats.org/officeDocument/2006/relationships/hyperlink" Target="https://catalog.swarthmore.edu/preview_program.php?catoid=7&amp;poid=292" TargetMode="External"/><Relationship Id="rId4" Type="http://schemas.openxmlformats.org/officeDocument/2006/relationships/hyperlink" Target="https://www.swarthmore.edu/sociology-anthropology/current-cours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
              <a:t>1</a:t>
            </a:fld>
            <a:endParaRPr/>
          </a:p>
        </p:txBody>
      </p:sp>
      <p:pic>
        <p:nvPicPr>
          <p:cNvPr id="54" name="Google Shape;54;p11"/>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55" name="Google Shape;55;p11"/>
          <p:cNvPicPr preferRelativeResize="0"/>
          <p:nvPr/>
        </p:nvPicPr>
        <p:blipFill rotWithShape="1">
          <a:blip r:embed="rId4">
            <a:alphaModFix/>
          </a:blip>
          <a:srcRect/>
          <a:stretch/>
        </p:blipFill>
        <p:spPr>
          <a:xfrm>
            <a:off x="3434938" y="3286900"/>
            <a:ext cx="2274125" cy="2274150"/>
          </a:xfrm>
          <a:prstGeom prst="rect">
            <a:avLst/>
          </a:prstGeom>
          <a:noFill/>
          <a:ln>
            <a:noFill/>
          </a:ln>
        </p:spPr>
      </p:pic>
      <p:sp>
        <p:nvSpPr>
          <p:cNvPr id="56" name="Google Shape;56;p11"/>
          <p:cNvSpPr/>
          <p:nvPr/>
        </p:nvSpPr>
        <p:spPr>
          <a:xfrm>
            <a:off x="540150" y="416975"/>
            <a:ext cx="8017113" cy="2415802"/>
          </a:xfrm>
          <a:prstGeom prst="rect">
            <a:avLst/>
          </a:prstGeom>
        </p:spPr>
        <p:txBody>
          <a:bodyPr>
            <a:prstTxWarp prst="textPlain">
              <a:avLst/>
            </a:prstTxWarp>
          </a:bodyPr>
          <a:lstStyle/>
          <a:p>
            <a:pPr lvl="0" algn="ctr"/>
            <a:r>
              <a:rPr b="1" i="0">
                <a:ln>
                  <a:noFill/>
                </a:ln>
                <a:solidFill>
                  <a:srgbClr val="FFFFFF"/>
                </a:solidFill>
                <a:latin typeface="Montserrat"/>
              </a:rPr>
              <a:t>Welcome to the </a:t>
            </a:r>
            <a:br>
              <a:rPr b="1" i="0">
                <a:ln>
                  <a:noFill/>
                </a:ln>
                <a:solidFill>
                  <a:srgbClr val="FFFFFF"/>
                </a:solidFill>
                <a:latin typeface="Montserrat"/>
              </a:rPr>
            </a:br>
            <a:r>
              <a:rPr b="1" i="0">
                <a:ln>
                  <a:noFill/>
                </a:ln>
                <a:solidFill>
                  <a:srgbClr val="FFFFFF"/>
                </a:solidFill>
                <a:latin typeface="Montserrat"/>
              </a:rPr>
              <a:t>Department of Sociology </a:t>
            </a:r>
            <a:br>
              <a:rPr b="1" i="0">
                <a:ln>
                  <a:noFill/>
                </a:ln>
                <a:solidFill>
                  <a:srgbClr val="FFFFFF"/>
                </a:solidFill>
                <a:latin typeface="Montserrat"/>
              </a:rPr>
            </a:br>
            <a:r>
              <a:rPr b="1" i="0">
                <a:ln>
                  <a:noFill/>
                </a:ln>
                <a:solidFill>
                  <a:srgbClr val="FFFFFF"/>
                </a:solidFill>
                <a:latin typeface="Montserrat"/>
              </a:rPr>
              <a:t>and Anthropology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126"/>
        <p:cNvGrpSpPr/>
        <p:nvPr/>
      </p:nvGrpSpPr>
      <p:grpSpPr>
        <a:xfrm>
          <a:off x="0" y="0"/>
          <a:ext cx="0" cy="0"/>
          <a:chOff x="0" y="0"/>
          <a:chExt cx="0" cy="0"/>
        </a:xfrm>
      </p:grpSpPr>
      <p:sp>
        <p:nvSpPr>
          <p:cNvPr id="127" name="Google Shape;127;p20"/>
          <p:cNvSpPr txBox="1">
            <a:spLocks noGrp="1"/>
          </p:cNvSpPr>
          <p:nvPr>
            <p:ph type="sldNum" idx="12"/>
          </p:nvPr>
        </p:nvSpPr>
        <p:spPr>
          <a:xfrm>
            <a:off x="851611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10</a:t>
            </a:fld>
            <a:endParaRPr/>
          </a:p>
        </p:txBody>
      </p:sp>
      <p:sp>
        <p:nvSpPr>
          <p:cNvPr id="128" name="Google Shape;128;p20"/>
          <p:cNvSpPr txBox="1"/>
          <p:nvPr/>
        </p:nvSpPr>
        <p:spPr>
          <a:xfrm>
            <a:off x="157950" y="275050"/>
            <a:ext cx="8828100" cy="473780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b="1" u="sng" dirty="0">
                <a:latin typeface="Montserrat"/>
                <a:ea typeface="Montserrat"/>
                <a:cs typeface="Montserrat"/>
                <a:sym typeface="Montserrat"/>
              </a:rPr>
              <a:t>Departmental Credit Requirements</a:t>
            </a:r>
            <a:endParaRPr b="1" u="sng" dirty="0">
              <a:latin typeface="Montserrat"/>
              <a:ea typeface="Montserrat"/>
              <a:cs typeface="Montserrat"/>
              <a:sym typeface="Montserrat"/>
            </a:endParaRPr>
          </a:p>
          <a:p>
            <a:pPr marL="0" lvl="0" indent="0" algn="l" rtl="0">
              <a:lnSpc>
                <a:spcPct val="115000"/>
              </a:lnSpc>
              <a:spcBef>
                <a:spcPts val="600"/>
              </a:spcBef>
              <a:spcAft>
                <a:spcPts val="0"/>
              </a:spcAft>
              <a:buNone/>
            </a:pPr>
            <a:r>
              <a:rPr lang="en" b="1" dirty="0">
                <a:latin typeface="Montserrat"/>
                <a:ea typeface="Montserrat"/>
                <a:cs typeface="Montserrat"/>
                <a:sym typeface="Montserrat"/>
              </a:rPr>
              <a:t>Course Major</a:t>
            </a:r>
            <a:r>
              <a:rPr lang="en" dirty="0">
                <a:latin typeface="Montserrat"/>
                <a:ea typeface="Montserrat"/>
                <a:cs typeface="Montserrat"/>
                <a:sym typeface="Montserrat"/>
              </a:rPr>
              <a:t>: at least 8 credits; Core Courses + 3 add’l courses in the dept</a:t>
            </a:r>
            <a:endParaRPr dirty="0">
              <a:latin typeface="Montserrat"/>
              <a:ea typeface="Montserrat"/>
              <a:cs typeface="Montserrat"/>
              <a:sym typeface="Montserrat"/>
            </a:endParaRPr>
          </a:p>
          <a:p>
            <a:pPr marL="0" lvl="0" indent="0" algn="l" rtl="0">
              <a:lnSpc>
                <a:spcPct val="115000"/>
              </a:lnSpc>
              <a:spcBef>
                <a:spcPts val="600"/>
              </a:spcBef>
              <a:spcAft>
                <a:spcPts val="0"/>
              </a:spcAft>
              <a:buNone/>
            </a:pPr>
            <a:r>
              <a:rPr lang="en" b="1" dirty="0">
                <a:latin typeface="Montserrat"/>
                <a:ea typeface="Montserrat"/>
                <a:cs typeface="Montserrat"/>
                <a:sym typeface="Montserrat"/>
              </a:rPr>
              <a:t>Course Minor</a:t>
            </a:r>
            <a:r>
              <a:rPr lang="en" dirty="0">
                <a:latin typeface="Montserrat"/>
                <a:ea typeface="Montserrat"/>
                <a:cs typeface="Montserrat"/>
                <a:sym typeface="Montserrat"/>
              </a:rPr>
              <a:t>: Not offered</a:t>
            </a:r>
            <a:endParaRPr dirty="0">
              <a:latin typeface="Montserrat"/>
              <a:ea typeface="Montserrat"/>
              <a:cs typeface="Montserrat"/>
              <a:sym typeface="Montserrat"/>
            </a:endParaRPr>
          </a:p>
          <a:p>
            <a:pPr marL="0" lvl="0" indent="0" algn="l" rtl="0">
              <a:lnSpc>
                <a:spcPct val="115000"/>
              </a:lnSpc>
              <a:spcBef>
                <a:spcPts val="600"/>
              </a:spcBef>
              <a:spcAft>
                <a:spcPts val="0"/>
              </a:spcAft>
              <a:buNone/>
            </a:pPr>
            <a:r>
              <a:rPr lang="en" b="1" dirty="0">
                <a:latin typeface="Montserrat"/>
                <a:ea typeface="Montserrat"/>
                <a:cs typeface="Montserrat"/>
                <a:sym typeface="Montserrat"/>
              </a:rPr>
              <a:t>Special Major</a:t>
            </a:r>
            <a:r>
              <a:rPr lang="en" dirty="0">
                <a:latin typeface="Montserrat"/>
                <a:ea typeface="Montserrat"/>
                <a:cs typeface="Montserrat"/>
                <a:sym typeface="Montserrat"/>
              </a:rPr>
              <a:t>: at least 10 credits; Core Courses + </a:t>
            </a:r>
            <a:r>
              <a:rPr lang="en-US" dirty="0">
                <a:latin typeface="Montserrat"/>
                <a:ea typeface="Montserrat"/>
                <a:cs typeface="Montserrat"/>
                <a:sym typeface="Montserrat"/>
              </a:rPr>
              <a:t>at least one </a:t>
            </a:r>
            <a:r>
              <a:rPr lang="en-US" dirty="0" err="1">
                <a:latin typeface="Montserrat"/>
                <a:ea typeface="Montserrat"/>
                <a:cs typeface="Montserrat"/>
                <a:sym typeface="Montserrat"/>
              </a:rPr>
              <a:t>add’l</a:t>
            </a:r>
            <a:r>
              <a:rPr lang="en-US" dirty="0">
                <a:latin typeface="Montserrat"/>
                <a:ea typeface="Montserrat"/>
                <a:cs typeface="Montserrat"/>
                <a:sym typeface="Montserrat"/>
              </a:rPr>
              <a:t> credit in SOAN and up </a:t>
            </a:r>
            <a:r>
              <a:rPr lang="en-US">
                <a:latin typeface="Montserrat"/>
                <a:ea typeface="Montserrat"/>
                <a:cs typeface="Montserrat"/>
                <a:sym typeface="Montserrat"/>
              </a:rPr>
              <a:t>to four</a:t>
            </a:r>
            <a:r>
              <a:rPr lang="en">
                <a:latin typeface="Montserrat"/>
                <a:ea typeface="Montserrat"/>
                <a:cs typeface="Montserrat"/>
                <a:sym typeface="Montserrat"/>
              </a:rPr>
              <a:t> </a:t>
            </a:r>
            <a:r>
              <a:rPr lang="en" dirty="0">
                <a:latin typeface="Montserrat"/>
                <a:ea typeface="Montserrat"/>
                <a:cs typeface="Montserrat"/>
                <a:sym typeface="Montserrat"/>
              </a:rPr>
              <a:t>credits outside of the dept</a:t>
            </a:r>
            <a:endParaRPr dirty="0">
              <a:latin typeface="Montserrat"/>
              <a:ea typeface="Montserrat"/>
              <a:cs typeface="Montserrat"/>
              <a:sym typeface="Montserrat"/>
            </a:endParaRPr>
          </a:p>
          <a:p>
            <a:pPr marL="0" lvl="0" indent="0" algn="l" rtl="0">
              <a:lnSpc>
                <a:spcPct val="115000"/>
              </a:lnSpc>
              <a:spcBef>
                <a:spcPts val="600"/>
              </a:spcBef>
              <a:spcAft>
                <a:spcPts val="0"/>
              </a:spcAft>
              <a:buNone/>
            </a:pPr>
            <a:r>
              <a:rPr lang="en" b="1" dirty="0">
                <a:latin typeface="Montserrat"/>
                <a:ea typeface="Montserrat"/>
                <a:cs typeface="Montserrat"/>
                <a:sym typeface="Montserrat"/>
              </a:rPr>
              <a:t>Major Concentration in Medical Anthropology:</a:t>
            </a:r>
            <a:r>
              <a:rPr lang="en" dirty="0">
                <a:latin typeface="Montserrat"/>
                <a:ea typeface="Montserrat"/>
                <a:cs typeface="Montserrat"/>
                <a:sym typeface="Montserrat"/>
              </a:rPr>
              <a:t> at least 10 credits</a:t>
            </a:r>
            <a:r>
              <a:rPr lang="en" b="1" dirty="0">
                <a:latin typeface="Montserrat"/>
                <a:ea typeface="Montserrat"/>
                <a:cs typeface="Montserrat"/>
                <a:sym typeface="Montserrat"/>
              </a:rPr>
              <a:t>;</a:t>
            </a:r>
            <a:r>
              <a:rPr lang="en" dirty="0">
                <a:latin typeface="Montserrat"/>
                <a:ea typeface="Montserrat"/>
                <a:cs typeface="Montserrat"/>
                <a:sym typeface="Montserrat"/>
              </a:rPr>
              <a:t> Core Courses + either ANTH 043E or ANTH 049B + four elective credits (at least two additional courses in SOAN and up to two courses outside the department in the thematic area). Students should consult with their advisor when selecting courses.</a:t>
            </a:r>
            <a:endParaRPr dirty="0">
              <a:latin typeface="Montserrat"/>
              <a:ea typeface="Montserrat"/>
              <a:cs typeface="Montserrat"/>
              <a:sym typeface="Montserrat"/>
            </a:endParaRPr>
          </a:p>
          <a:p>
            <a:pPr marL="0" lvl="0" indent="0" algn="l" rtl="0">
              <a:lnSpc>
                <a:spcPct val="115000"/>
              </a:lnSpc>
              <a:spcBef>
                <a:spcPts val="600"/>
              </a:spcBef>
              <a:spcAft>
                <a:spcPts val="0"/>
              </a:spcAft>
              <a:buNone/>
            </a:pPr>
            <a:r>
              <a:rPr lang="en" b="1" dirty="0">
                <a:latin typeface="Montserrat"/>
                <a:ea typeface="Montserrat"/>
                <a:cs typeface="Montserrat"/>
                <a:sym typeface="Montserrat"/>
              </a:rPr>
              <a:t>Major Concentration in Political Sociology: </a:t>
            </a:r>
            <a:r>
              <a:rPr lang="en" dirty="0">
                <a:latin typeface="Montserrat"/>
                <a:ea typeface="Montserrat"/>
                <a:cs typeface="Montserrat"/>
                <a:sym typeface="Montserrat"/>
              </a:rPr>
              <a:t>at least 10 credits</a:t>
            </a:r>
            <a:r>
              <a:rPr lang="en" b="1" dirty="0">
                <a:latin typeface="Montserrat"/>
                <a:ea typeface="Montserrat"/>
                <a:cs typeface="Montserrat"/>
                <a:sym typeface="Montserrat"/>
              </a:rPr>
              <a:t>; </a:t>
            </a:r>
            <a:r>
              <a:rPr lang="en" dirty="0">
                <a:latin typeface="Montserrat"/>
                <a:ea typeface="Montserrat"/>
                <a:cs typeface="Montserrat"/>
                <a:sym typeface="Montserrat"/>
              </a:rPr>
              <a:t>Core Courses + five elective credits (at least three additional courses in SOAN and up to two courses outside the department in the thematic area). Students should consult with their advisor when selecting courses.</a:t>
            </a:r>
            <a:endParaRPr dirty="0">
              <a:latin typeface="Montserrat"/>
              <a:ea typeface="Montserrat"/>
              <a:cs typeface="Montserrat"/>
              <a:sym typeface="Montserrat"/>
            </a:endParaRPr>
          </a:p>
          <a:p>
            <a:pPr marL="0" lvl="0" indent="0" algn="l" rtl="0">
              <a:lnSpc>
                <a:spcPct val="115000"/>
              </a:lnSpc>
              <a:spcBef>
                <a:spcPts val="600"/>
              </a:spcBef>
              <a:spcAft>
                <a:spcPts val="0"/>
              </a:spcAft>
              <a:buNone/>
            </a:pPr>
            <a:r>
              <a:rPr lang="en" b="1" dirty="0">
                <a:latin typeface="Montserrat"/>
                <a:ea typeface="Montserrat"/>
                <a:cs typeface="Montserrat"/>
                <a:sym typeface="Montserrat"/>
              </a:rPr>
              <a:t>Major Concentration in Urban Studies</a:t>
            </a:r>
            <a:r>
              <a:rPr lang="en" dirty="0">
                <a:latin typeface="Montserrat"/>
                <a:ea typeface="Montserrat"/>
                <a:cs typeface="Montserrat"/>
                <a:sym typeface="Montserrat"/>
              </a:rPr>
              <a:t>: at least 10 credits</a:t>
            </a:r>
            <a:r>
              <a:rPr lang="en" b="1" dirty="0">
                <a:latin typeface="Montserrat"/>
                <a:ea typeface="Montserrat"/>
                <a:cs typeface="Montserrat"/>
                <a:sym typeface="Montserrat"/>
              </a:rPr>
              <a:t>; </a:t>
            </a:r>
            <a:r>
              <a:rPr lang="en" dirty="0">
                <a:latin typeface="Montserrat"/>
                <a:ea typeface="Montserrat"/>
                <a:cs typeface="Montserrat"/>
                <a:sym typeface="Montserrat"/>
              </a:rPr>
              <a:t>Core Courses + five elective credits (at least three additional courses in SOAN and up to two courses outside the department in the thematic area). Students should consult with their advisor when selecting courses.</a:t>
            </a:r>
            <a:endParaRPr dirty="0">
              <a:latin typeface="Montserrat"/>
              <a:ea typeface="Montserrat"/>
              <a:cs typeface="Montserrat"/>
              <a:sym typeface="Montserrat"/>
            </a:endParaRPr>
          </a:p>
          <a:p>
            <a:pPr marL="0" lvl="0" indent="0" algn="l" rtl="0">
              <a:lnSpc>
                <a:spcPct val="115000"/>
              </a:lnSpc>
              <a:spcBef>
                <a:spcPts val="600"/>
              </a:spcBef>
              <a:spcAft>
                <a:spcPts val="600"/>
              </a:spcAft>
              <a:buNone/>
            </a:pPr>
            <a:endParaRPr sz="1250" b="1" dirty="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32"/>
        <p:cNvGrpSpPr/>
        <p:nvPr/>
      </p:nvGrpSpPr>
      <p:grpSpPr>
        <a:xfrm>
          <a:off x="0" y="0"/>
          <a:ext cx="0" cy="0"/>
          <a:chOff x="0" y="0"/>
          <a:chExt cx="0" cy="0"/>
        </a:xfrm>
      </p:grpSpPr>
      <p:sp>
        <p:nvSpPr>
          <p:cNvPr id="133" name="Google Shape;133;p21"/>
          <p:cNvSpPr txBox="1">
            <a:spLocks noGrp="1"/>
          </p:cNvSpPr>
          <p:nvPr>
            <p:ph type="sldNum" idx="12"/>
          </p:nvPr>
        </p:nvSpPr>
        <p:spPr>
          <a:xfrm>
            <a:off x="851611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11</a:t>
            </a:fld>
            <a:endParaRPr/>
          </a:p>
        </p:txBody>
      </p:sp>
      <p:sp>
        <p:nvSpPr>
          <p:cNvPr id="134" name="Google Shape;134;p21"/>
          <p:cNvSpPr txBox="1"/>
          <p:nvPr/>
        </p:nvSpPr>
        <p:spPr>
          <a:xfrm>
            <a:off x="272750" y="1086075"/>
            <a:ext cx="8331300" cy="263466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50" b="1" dirty="0">
                <a:latin typeface="Montserrat"/>
                <a:ea typeface="Montserrat"/>
                <a:cs typeface="Montserrat"/>
                <a:sym typeface="Montserrat"/>
              </a:rPr>
              <a:t>Honors Major</a:t>
            </a:r>
            <a:r>
              <a:rPr lang="en" sz="1750" dirty="0">
                <a:latin typeface="Montserrat"/>
                <a:ea typeface="Montserrat"/>
                <a:cs typeface="Montserrat"/>
                <a:sym typeface="Montserrat"/>
              </a:rPr>
              <a:t>: Core Courses (thesis will be used as a preparation) + Two additional 2-credit preparations in dept</a:t>
            </a:r>
            <a:endParaRPr sz="1750" dirty="0">
              <a:latin typeface="Montserrat"/>
              <a:ea typeface="Montserrat"/>
              <a:cs typeface="Montserrat"/>
              <a:sym typeface="Montserrat"/>
            </a:endParaRPr>
          </a:p>
          <a:p>
            <a:pPr marL="0" lvl="0" indent="0" algn="l" rtl="0">
              <a:lnSpc>
                <a:spcPct val="115000"/>
              </a:lnSpc>
              <a:spcBef>
                <a:spcPts val="600"/>
              </a:spcBef>
              <a:spcAft>
                <a:spcPts val="0"/>
              </a:spcAft>
              <a:buNone/>
            </a:pPr>
            <a:r>
              <a:rPr lang="en" sz="1750" b="1" dirty="0">
                <a:latin typeface="Montserrat"/>
                <a:ea typeface="Montserrat"/>
                <a:cs typeface="Montserrat"/>
                <a:sym typeface="Montserrat"/>
              </a:rPr>
              <a:t>Honors Minor</a:t>
            </a:r>
            <a:r>
              <a:rPr lang="en" sz="1750" dirty="0">
                <a:latin typeface="Montserrat"/>
                <a:ea typeface="Montserrat"/>
                <a:cs typeface="Montserrat"/>
                <a:sym typeface="Montserrat"/>
              </a:rPr>
              <a:t>: ANTH 001, SOCI 001, at least one designated Methods course </a:t>
            </a:r>
            <a:r>
              <a:rPr lang="en-US" sz="1750" dirty="0">
                <a:latin typeface="Montserrat"/>
                <a:ea typeface="Montserrat"/>
                <a:cs typeface="Montserrat"/>
                <a:sym typeface="Montserrat"/>
              </a:rPr>
              <a:t>will include o</a:t>
            </a:r>
            <a:r>
              <a:rPr lang="en" sz="1750" dirty="0">
                <a:latin typeface="Montserrat"/>
                <a:ea typeface="Montserrat"/>
                <a:cs typeface="Montserrat"/>
                <a:sym typeface="Montserrat"/>
              </a:rPr>
              <a:t>ne 2-credit preparation in the dept</a:t>
            </a:r>
            <a:endParaRPr sz="1750" dirty="0">
              <a:latin typeface="Montserrat"/>
              <a:ea typeface="Montserrat"/>
              <a:cs typeface="Montserrat"/>
              <a:sym typeface="Montserrat"/>
            </a:endParaRPr>
          </a:p>
          <a:p>
            <a:pPr marL="0" lvl="0" indent="0" algn="l" rtl="0">
              <a:lnSpc>
                <a:spcPct val="115000"/>
              </a:lnSpc>
              <a:spcBef>
                <a:spcPts val="600"/>
              </a:spcBef>
              <a:spcAft>
                <a:spcPts val="0"/>
              </a:spcAft>
              <a:buNone/>
            </a:pPr>
            <a:r>
              <a:rPr lang="en" sz="1750" b="1" dirty="0">
                <a:latin typeface="Montserrat"/>
                <a:ea typeface="Montserrat"/>
                <a:cs typeface="Montserrat"/>
                <a:sym typeface="Montserrat"/>
              </a:rPr>
              <a:t>Honors Special Major</a:t>
            </a:r>
            <a:r>
              <a:rPr lang="en" sz="1750" dirty="0">
                <a:latin typeface="Montserrat"/>
                <a:ea typeface="Montserrat"/>
                <a:cs typeface="Montserrat"/>
                <a:sym typeface="Montserrat"/>
              </a:rPr>
              <a:t>: Core Courses (thesis will be used as a preparation) </a:t>
            </a:r>
            <a:r>
              <a:rPr lang="en-US" sz="1750" dirty="0">
                <a:latin typeface="Montserrat"/>
                <a:ea typeface="Montserrat"/>
                <a:cs typeface="Montserrat"/>
                <a:sym typeface="Montserrat"/>
              </a:rPr>
              <a:t>+ Three 2-credit preparations </a:t>
            </a:r>
            <a:endParaRPr sz="1750" b="1" dirty="0">
              <a:latin typeface="Montserrat"/>
              <a:ea typeface="Montserrat"/>
              <a:cs typeface="Montserrat"/>
              <a:sym typeface="Montserrat"/>
            </a:endParaRPr>
          </a:p>
          <a:p>
            <a:pPr marL="0" lvl="0" indent="0" algn="l" rtl="0">
              <a:lnSpc>
                <a:spcPct val="115000"/>
              </a:lnSpc>
              <a:spcBef>
                <a:spcPts val="0"/>
              </a:spcBef>
              <a:spcAft>
                <a:spcPts val="1000"/>
              </a:spcAft>
              <a:buNone/>
            </a:pPr>
            <a:endParaRPr sz="1750" dirty="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138"/>
        <p:cNvGrpSpPr/>
        <p:nvPr/>
      </p:nvGrpSpPr>
      <p:grpSpPr>
        <a:xfrm>
          <a:off x="0" y="0"/>
          <a:ext cx="0" cy="0"/>
          <a:chOff x="0" y="0"/>
          <a:chExt cx="0" cy="0"/>
        </a:xfrm>
      </p:grpSpPr>
      <p:sp>
        <p:nvSpPr>
          <p:cNvPr id="139" name="Google Shape;139;p22"/>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
              <a:t>12</a:t>
            </a:fld>
            <a:endParaRPr/>
          </a:p>
        </p:txBody>
      </p:sp>
      <p:sp>
        <p:nvSpPr>
          <p:cNvPr id="140" name="Google Shape;140;p22"/>
          <p:cNvSpPr txBox="1"/>
          <p:nvPr/>
        </p:nvSpPr>
        <p:spPr>
          <a:xfrm>
            <a:off x="807900" y="151475"/>
            <a:ext cx="7528200" cy="970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600"/>
              <a:buFont typeface="Arial"/>
              <a:buNone/>
            </a:pPr>
            <a:r>
              <a:rPr lang="en" sz="4000" b="1" i="0" u="none" strike="noStrike" cap="none">
                <a:solidFill>
                  <a:srgbClr val="FFFFFF"/>
                </a:solidFill>
                <a:latin typeface="Montserrat"/>
                <a:ea typeface="Montserrat"/>
                <a:cs typeface="Montserrat"/>
                <a:sym typeface="Montserrat"/>
              </a:rPr>
              <a:t>Senior </a:t>
            </a:r>
            <a:r>
              <a:rPr lang="en" sz="4000" b="1">
                <a:solidFill>
                  <a:srgbClr val="FFFFFF"/>
                </a:solidFill>
                <a:latin typeface="Montserrat"/>
                <a:ea typeface="Montserrat"/>
                <a:cs typeface="Montserrat"/>
                <a:sym typeface="Montserrat"/>
              </a:rPr>
              <a:t>Research Project</a:t>
            </a:r>
            <a:endParaRPr sz="4000" b="1" i="0" u="none" strike="noStrike" cap="none">
              <a:solidFill>
                <a:srgbClr val="FFFFFF"/>
              </a:solidFill>
              <a:latin typeface="Montserrat"/>
              <a:ea typeface="Montserrat"/>
              <a:cs typeface="Montserrat"/>
              <a:sym typeface="Montserrat"/>
            </a:endParaRPr>
          </a:p>
        </p:txBody>
      </p:sp>
      <p:sp>
        <p:nvSpPr>
          <p:cNvPr id="141" name="Google Shape;141;p22"/>
          <p:cNvSpPr txBox="1"/>
          <p:nvPr/>
        </p:nvSpPr>
        <p:spPr>
          <a:xfrm>
            <a:off x="196500" y="873925"/>
            <a:ext cx="8751000" cy="38346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00000"/>
              </a:lnSpc>
              <a:spcBef>
                <a:spcPts val="360"/>
              </a:spcBef>
              <a:spcAft>
                <a:spcPts val="0"/>
              </a:spcAft>
              <a:buClr>
                <a:srgbClr val="FFFFFF"/>
              </a:buClr>
              <a:buSzPts val="2200"/>
              <a:buFont typeface="Montserrat"/>
              <a:buChar char="●"/>
            </a:pPr>
            <a:r>
              <a:rPr lang="en" sz="2200" b="0" i="0" u="none" strike="noStrike" cap="none">
                <a:solidFill>
                  <a:srgbClr val="FFFFFF"/>
                </a:solidFill>
                <a:latin typeface="Montserrat"/>
                <a:ea typeface="Montserrat"/>
                <a:cs typeface="Montserrat"/>
                <a:sym typeface="Montserrat"/>
              </a:rPr>
              <a:t>Our majors conduct original research and </a:t>
            </a:r>
            <a:r>
              <a:rPr lang="en" sz="2200">
                <a:solidFill>
                  <a:srgbClr val="FFFFFF"/>
                </a:solidFill>
                <a:latin typeface="Montserrat"/>
                <a:ea typeface="Montserrat"/>
                <a:cs typeface="Montserrat"/>
                <a:sym typeface="Montserrat"/>
              </a:rPr>
              <a:t>will present</a:t>
            </a:r>
            <a:r>
              <a:rPr lang="en" sz="2200" b="0" i="0" u="none" strike="noStrike" cap="none">
                <a:solidFill>
                  <a:srgbClr val="FFFFFF"/>
                </a:solidFill>
                <a:latin typeface="Montserrat"/>
                <a:ea typeface="Montserrat"/>
                <a:cs typeface="Montserrat"/>
                <a:sym typeface="Montserrat"/>
              </a:rPr>
              <a:t> passionately about significant and timely issues. </a:t>
            </a:r>
            <a:endParaRPr sz="2200" b="0" i="0" u="none" strike="noStrike" cap="none">
              <a:solidFill>
                <a:srgbClr val="FFFFFF"/>
              </a:solidFill>
              <a:latin typeface="Montserrat"/>
              <a:ea typeface="Montserrat"/>
              <a:cs typeface="Montserrat"/>
              <a:sym typeface="Montserrat"/>
            </a:endParaRPr>
          </a:p>
          <a:p>
            <a:pPr marL="457200" marR="0" lvl="0" indent="-368300" algn="l" rtl="0">
              <a:lnSpc>
                <a:spcPct val="100000"/>
              </a:lnSpc>
              <a:spcBef>
                <a:spcPts val="0"/>
              </a:spcBef>
              <a:spcAft>
                <a:spcPts val="0"/>
              </a:spcAft>
              <a:buClr>
                <a:srgbClr val="FFFFFF"/>
              </a:buClr>
              <a:buSzPts val="2200"/>
              <a:buFont typeface="Montserrat"/>
              <a:buChar char="●"/>
            </a:pPr>
            <a:r>
              <a:rPr lang="en" sz="2200" b="0" i="0" u="none" strike="noStrike" cap="none">
                <a:solidFill>
                  <a:srgbClr val="FFFFFF"/>
                </a:solidFill>
                <a:latin typeface="Montserrat"/>
                <a:ea typeface="Montserrat"/>
                <a:cs typeface="Montserrat"/>
                <a:sym typeface="Montserrat"/>
              </a:rPr>
              <a:t>Recent topics include: Doula Work and Black Maternal Health; Colorism and Ideals of Beauty; Class Identity and Political Participation; Chronic Pain and Social Media; Food and Identity; Health Care and the Legal System; and Queer Spaces and Identities.</a:t>
            </a:r>
            <a:endParaRPr sz="2200" b="0" i="0" u="none" strike="noStrike" cap="none">
              <a:solidFill>
                <a:srgbClr val="FFFFFF"/>
              </a:solidFill>
              <a:latin typeface="Montserrat"/>
              <a:ea typeface="Montserrat"/>
              <a:cs typeface="Montserrat"/>
              <a:sym typeface="Montserrat"/>
            </a:endParaRPr>
          </a:p>
          <a:p>
            <a:pPr marL="457200" marR="0" lvl="0" indent="-368300" algn="l" rtl="0">
              <a:lnSpc>
                <a:spcPct val="100000"/>
              </a:lnSpc>
              <a:spcBef>
                <a:spcPts val="0"/>
              </a:spcBef>
              <a:spcAft>
                <a:spcPts val="0"/>
              </a:spcAft>
              <a:buClr>
                <a:srgbClr val="FFFFFF"/>
              </a:buClr>
              <a:buSzPts val="2200"/>
              <a:buFont typeface="Montserrat"/>
              <a:buChar char="●"/>
            </a:pPr>
            <a:r>
              <a:rPr lang="en" sz="2200" b="0" i="0" u="none" strike="noStrike" cap="none">
                <a:solidFill>
                  <a:srgbClr val="FFFFFF"/>
                </a:solidFill>
                <a:latin typeface="Montserrat"/>
                <a:ea typeface="Montserrat"/>
                <a:cs typeface="Montserrat"/>
                <a:sym typeface="Montserrat"/>
              </a:rPr>
              <a:t>Please visit the thesis posters displayed in our department on Kohlberg’s second floor. </a:t>
            </a:r>
            <a:endParaRPr sz="2200" b="0" i="0" u="none" strike="noStrike" cap="none">
              <a:solidFill>
                <a:srgbClr val="FFFFFF"/>
              </a:solidFill>
              <a:latin typeface="Montserrat"/>
              <a:ea typeface="Montserrat"/>
              <a:cs typeface="Montserrat"/>
              <a:sym typeface="Montserrat"/>
            </a:endParaRPr>
          </a:p>
          <a:p>
            <a:pPr marL="457200" marR="0" lvl="0" indent="-368300" algn="l" rtl="0">
              <a:lnSpc>
                <a:spcPct val="100000"/>
              </a:lnSpc>
              <a:spcBef>
                <a:spcPts val="0"/>
              </a:spcBef>
              <a:spcAft>
                <a:spcPts val="0"/>
              </a:spcAft>
              <a:buClr>
                <a:srgbClr val="FFFFFF"/>
              </a:buClr>
              <a:buSzPts val="2200"/>
              <a:buFont typeface="Montserrat"/>
              <a:buChar char="●"/>
            </a:pPr>
            <a:r>
              <a:rPr lang="en" sz="2200" b="0" i="0" u="none" strike="noStrike" cap="none">
                <a:solidFill>
                  <a:srgbClr val="FFFFFF"/>
                </a:solidFill>
                <a:latin typeface="Montserrat"/>
                <a:ea typeface="Montserrat"/>
                <a:cs typeface="Montserrat"/>
                <a:sym typeface="Montserrat"/>
              </a:rPr>
              <a:t>Archived theses available </a:t>
            </a:r>
            <a:r>
              <a:rPr lang="en" sz="2200">
                <a:solidFill>
                  <a:srgbClr val="FFFFFF"/>
                </a:solidFill>
                <a:latin typeface="Montserrat"/>
                <a:ea typeface="Montserrat"/>
                <a:cs typeface="Montserrat"/>
                <a:sym typeface="Montserrat"/>
              </a:rPr>
              <a:t>to view</a:t>
            </a:r>
            <a:r>
              <a:rPr lang="en" sz="2200" b="0" i="0" u="none" strike="noStrike" cap="none">
                <a:solidFill>
                  <a:srgbClr val="FFFFFF"/>
                </a:solidFill>
                <a:latin typeface="Montserrat"/>
                <a:ea typeface="Montserrat"/>
                <a:cs typeface="Montserrat"/>
                <a:sym typeface="Montserrat"/>
              </a:rPr>
              <a:t> in print in Kohlberg 236 and through </a:t>
            </a:r>
            <a:r>
              <a:rPr lang="en" sz="2200">
                <a:solidFill>
                  <a:srgbClr val="FFFFFF"/>
                </a:solidFill>
                <a:latin typeface="Montserrat"/>
                <a:ea typeface="Montserrat"/>
                <a:cs typeface="Montserrat"/>
                <a:sym typeface="Montserrat"/>
              </a:rPr>
              <a:t>the</a:t>
            </a:r>
            <a:r>
              <a:rPr lang="en" sz="2200" b="0" i="0" u="none" strike="noStrike" cap="none">
                <a:solidFill>
                  <a:srgbClr val="FFFFFF"/>
                </a:solidFill>
                <a:latin typeface="Montserrat"/>
                <a:ea typeface="Montserrat"/>
                <a:cs typeface="Montserrat"/>
                <a:sym typeface="Montserrat"/>
              </a:rPr>
              <a:t> </a:t>
            </a:r>
            <a:r>
              <a:rPr lang="en" sz="2200" b="0" i="0" u="sng" strike="noStrike" cap="none">
                <a:solidFill>
                  <a:schemeClr val="hlink"/>
                </a:solidFill>
                <a:latin typeface="Montserrat"/>
                <a:ea typeface="Montserrat"/>
                <a:cs typeface="Montserrat"/>
                <a:sym typeface="Montserrat"/>
                <a:hlinkClick r:id="rId3"/>
              </a:rPr>
              <a:t>library</a:t>
            </a:r>
            <a:endParaRPr sz="700" b="0" i="0" u="none" strike="noStrike" cap="none">
              <a:solidFill>
                <a:srgbClr val="0000FF"/>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45"/>
        <p:cNvGrpSpPr/>
        <p:nvPr/>
      </p:nvGrpSpPr>
      <p:grpSpPr>
        <a:xfrm>
          <a:off x="0" y="0"/>
          <a:ext cx="0" cy="0"/>
          <a:chOff x="0" y="0"/>
          <a:chExt cx="0" cy="0"/>
        </a:xfrm>
      </p:grpSpPr>
      <p:sp>
        <p:nvSpPr>
          <p:cNvPr id="146" name="Google Shape;146;p23"/>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
              <a:t>13</a:t>
            </a:fld>
            <a:endParaRPr/>
          </a:p>
        </p:txBody>
      </p:sp>
      <p:sp>
        <p:nvSpPr>
          <p:cNvPr id="147" name="Google Shape;147;p23"/>
          <p:cNvSpPr txBox="1"/>
          <p:nvPr/>
        </p:nvSpPr>
        <p:spPr>
          <a:xfrm>
            <a:off x="128400" y="171775"/>
            <a:ext cx="8887200" cy="78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 sz="2400" b="1">
                <a:solidFill>
                  <a:schemeClr val="dk1"/>
                </a:solidFill>
                <a:latin typeface="Montserrat"/>
                <a:ea typeface="Montserrat"/>
                <a:cs typeface="Montserrat"/>
                <a:sym typeface="Montserrat"/>
              </a:rPr>
              <a:t>Major Concentration in </a:t>
            </a:r>
            <a:r>
              <a:rPr lang="en" sz="2400" b="1" i="0" u="none" strike="noStrike" cap="none">
                <a:solidFill>
                  <a:schemeClr val="dk1"/>
                </a:solidFill>
                <a:latin typeface="Montserrat"/>
                <a:ea typeface="Montserrat"/>
                <a:cs typeface="Montserrat"/>
                <a:sym typeface="Montserrat"/>
              </a:rPr>
              <a:t>Medical Anthropology</a:t>
            </a:r>
            <a:endParaRPr sz="2400" b="1" i="0" u="none" strike="noStrike" cap="none">
              <a:solidFill>
                <a:schemeClr val="dk1"/>
              </a:solidFill>
              <a:latin typeface="Montserrat"/>
              <a:ea typeface="Montserrat"/>
              <a:cs typeface="Montserrat"/>
              <a:sym typeface="Montserrat"/>
            </a:endParaRPr>
          </a:p>
        </p:txBody>
      </p:sp>
      <p:sp>
        <p:nvSpPr>
          <p:cNvPr id="148" name="Google Shape;148;p23"/>
          <p:cNvSpPr txBox="1"/>
          <p:nvPr/>
        </p:nvSpPr>
        <p:spPr>
          <a:xfrm>
            <a:off x="128525" y="848850"/>
            <a:ext cx="8887200" cy="42219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600">
                <a:latin typeface="Montserrat"/>
                <a:ea typeface="Montserrat"/>
                <a:cs typeface="Montserrat"/>
                <a:sym typeface="Montserrat"/>
              </a:rPr>
              <a:t>Offers students the opportunity to tailor a scholarly exploration of medicine, health, and illness with a foundation in anthropology. Medical anthropology is a dynamic subfield of the discipline that offers important theoretical, critical, and comparative perspectives to the study of medical systems and healing practices in different cultures, and it provides ways to shape the work and practices of medical institutions and professionals. Medical anthropology pays attention not only to biomedicine and scientific knowledge but also to diverse ways of healing, managing pain, and defining wellbeing. It also pays close attention to the different local, national, and global forces that shape the health and wellbeing of various groups and their access to resources and knowledges. This special major will be of particular interest to students interested in graduate work in medical anthropology, the study of medicine, and those planning on pursuing training and work in diverse professions of the health field.</a:t>
            </a:r>
            <a:endParaRPr sz="1900">
              <a:solidFill>
                <a:schemeClr val="dk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152"/>
        <p:cNvGrpSpPr/>
        <p:nvPr/>
      </p:nvGrpSpPr>
      <p:grpSpPr>
        <a:xfrm>
          <a:off x="0" y="0"/>
          <a:ext cx="0" cy="0"/>
          <a:chOff x="0" y="0"/>
          <a:chExt cx="0" cy="0"/>
        </a:xfrm>
      </p:grpSpPr>
      <p:sp>
        <p:nvSpPr>
          <p:cNvPr id="153" name="Google Shape;153;p24"/>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
              <a:t>14</a:t>
            </a:fld>
            <a:endParaRPr/>
          </a:p>
        </p:txBody>
      </p:sp>
      <p:sp>
        <p:nvSpPr>
          <p:cNvPr id="154" name="Google Shape;154;p24"/>
          <p:cNvSpPr txBox="1"/>
          <p:nvPr/>
        </p:nvSpPr>
        <p:spPr>
          <a:xfrm>
            <a:off x="128400" y="171775"/>
            <a:ext cx="8887200" cy="78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 sz="2400" b="1">
                <a:solidFill>
                  <a:srgbClr val="FFFFFF"/>
                </a:solidFill>
                <a:latin typeface="Montserrat"/>
                <a:ea typeface="Montserrat"/>
                <a:cs typeface="Montserrat"/>
                <a:sym typeface="Montserrat"/>
              </a:rPr>
              <a:t>Major Concentration in Political Sociology</a:t>
            </a:r>
            <a:endParaRPr sz="2400" b="1" i="0" u="none" strike="noStrike" cap="none">
              <a:solidFill>
                <a:srgbClr val="FFFFFF"/>
              </a:solidFill>
              <a:latin typeface="Montserrat"/>
              <a:ea typeface="Montserrat"/>
              <a:cs typeface="Montserrat"/>
              <a:sym typeface="Montserrat"/>
            </a:endParaRPr>
          </a:p>
        </p:txBody>
      </p:sp>
      <p:sp>
        <p:nvSpPr>
          <p:cNvPr id="155" name="Google Shape;155;p24"/>
          <p:cNvSpPr txBox="1"/>
          <p:nvPr/>
        </p:nvSpPr>
        <p:spPr>
          <a:xfrm>
            <a:off x="128525" y="848850"/>
            <a:ext cx="8887200" cy="408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lt1"/>
                </a:solidFill>
                <a:latin typeface="Montserrat"/>
                <a:ea typeface="Montserrat"/>
                <a:cs typeface="Montserrat"/>
                <a:sym typeface="Montserrat"/>
              </a:rPr>
              <a:t>Offers </a:t>
            </a:r>
            <a:r>
              <a:rPr lang="en" sz="1800">
                <a:solidFill>
                  <a:schemeClr val="lt1"/>
                </a:solidFill>
                <a:latin typeface="Montserrat"/>
                <a:ea typeface="Montserrat"/>
                <a:cs typeface="Montserrat"/>
                <a:sym typeface="Montserrat"/>
              </a:rPr>
              <a:t>students </a:t>
            </a:r>
            <a:r>
              <a:rPr lang="en" sz="1800" dirty="0">
                <a:solidFill>
                  <a:schemeClr val="lt1"/>
                </a:solidFill>
                <a:latin typeface="Montserrat"/>
                <a:ea typeface="Montserrat"/>
                <a:cs typeface="Montserrat"/>
                <a:sym typeface="Montserrat"/>
              </a:rPr>
              <a:t>an opportunity to ground their inquiries into all things political--political economy, forms of political order and organization, regime formation and revolution, political action, parties and elections, policy, status, power--in a sociological approach that seeks to interrogate and understand social structures and insists that politics must be treated as fully implicated in every facet of the social order, from institutional arrangements to social relations. Political Sociology encompasses a wide variety of theoretical and methodological approaches with which sociologists attempt to describe and explain political phenomena. We cover a wide range of areas within the field, including race, class, migration, colonization, imperialism, public policy, urban politics, social movements, state-formation, revolutions, and cross-national social policy and policy outcomes.</a:t>
            </a:r>
            <a:endParaRPr sz="2000" b="1" dirty="0">
              <a:solidFill>
                <a:schemeClr val="lt1"/>
              </a:solidFill>
              <a:highlight>
                <a:srgbClr val="FFFFFF"/>
              </a:highlight>
              <a:latin typeface="Montserrat"/>
              <a:ea typeface="Montserrat"/>
              <a:cs typeface="Montserrat"/>
              <a:sym typeface="Montserrat"/>
            </a:endParaRPr>
          </a:p>
          <a:p>
            <a:pPr marL="0" marR="0" lvl="0" indent="0" algn="l" rtl="0">
              <a:lnSpc>
                <a:spcPct val="80000"/>
              </a:lnSpc>
              <a:spcBef>
                <a:spcPts val="400"/>
              </a:spcBef>
              <a:spcAft>
                <a:spcPts val="0"/>
              </a:spcAft>
              <a:buNone/>
            </a:pPr>
            <a:endParaRPr sz="1900" dirty="0">
              <a:solidFill>
                <a:srgbClr val="FFFFFF"/>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9"/>
        <p:cNvGrpSpPr/>
        <p:nvPr/>
      </p:nvGrpSpPr>
      <p:grpSpPr>
        <a:xfrm>
          <a:off x="0" y="0"/>
          <a:ext cx="0" cy="0"/>
          <a:chOff x="0" y="0"/>
          <a:chExt cx="0" cy="0"/>
        </a:xfrm>
      </p:grpSpPr>
      <p:sp>
        <p:nvSpPr>
          <p:cNvPr id="160" name="Google Shape;160;p25"/>
          <p:cNvSpPr txBox="1">
            <a:spLocks noGrp="1"/>
          </p:cNvSpPr>
          <p:nvPr>
            <p:ph type="sldNum" idx="12"/>
          </p:nvPr>
        </p:nvSpPr>
        <p:spPr>
          <a:xfrm>
            <a:off x="851611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15</a:t>
            </a:fld>
            <a:endParaRPr/>
          </a:p>
        </p:txBody>
      </p:sp>
      <p:sp>
        <p:nvSpPr>
          <p:cNvPr id="161" name="Google Shape;161;p25"/>
          <p:cNvSpPr txBox="1"/>
          <p:nvPr/>
        </p:nvSpPr>
        <p:spPr>
          <a:xfrm>
            <a:off x="196925" y="984300"/>
            <a:ext cx="8815200" cy="386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Montserrat"/>
                <a:ea typeface="Montserrat"/>
                <a:cs typeface="Montserrat"/>
                <a:sym typeface="Montserrat"/>
              </a:rPr>
              <a:t>Offers students the opportunity to explore the city, its social, economic, political, and cultural life. Urban Studies is an interdisciplinary academic field that examines the social, economic, political, and environmental aspects of cities, exploring issues like urban development, housing, infrastructure, poverty, inequality, organizing and resistance movements, arts, architecture, and environmental sustainability, aiming to understand how cities function and develop solutions to urban challenges through a combination of theoretical knowledge and practical application, including the incorporation of fieldwork and community engagement within local urban environments. Historically, sociology and anthropology have actively worked to understand the inequalities that structure and that are structured by urban life. Appreciating the complex nature of the city and the different meanings of the urban, this concentration provides students with solid grounding in sociology and anthropology while at the same time providing them with the space to draw on other disciplines to further their understanding of the city, its past, present, and future and explore specific topics (such as space, place, gentrification, public policy, the carceral state, policing, consumption, education, migration, and mobility). </a:t>
            </a:r>
            <a:endParaRPr>
              <a:latin typeface="Montserrat"/>
              <a:ea typeface="Montserrat"/>
              <a:cs typeface="Montserrat"/>
              <a:sym typeface="Montserrat"/>
            </a:endParaRPr>
          </a:p>
          <a:p>
            <a:pPr marL="0" lvl="0" indent="0" algn="l" rtl="0">
              <a:lnSpc>
                <a:spcPct val="150000"/>
              </a:lnSpc>
              <a:spcBef>
                <a:spcPts val="0"/>
              </a:spcBef>
              <a:spcAft>
                <a:spcPts val="0"/>
              </a:spcAft>
              <a:buNone/>
            </a:pPr>
            <a:endParaRPr>
              <a:latin typeface="Montserrat"/>
              <a:ea typeface="Montserrat"/>
              <a:cs typeface="Montserrat"/>
              <a:sym typeface="Montserrat"/>
            </a:endParaRPr>
          </a:p>
        </p:txBody>
      </p:sp>
      <p:sp>
        <p:nvSpPr>
          <p:cNvPr id="162" name="Google Shape;162;p25"/>
          <p:cNvSpPr txBox="1"/>
          <p:nvPr/>
        </p:nvSpPr>
        <p:spPr>
          <a:xfrm>
            <a:off x="1093100" y="119775"/>
            <a:ext cx="6736500" cy="825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400" b="1">
                <a:solidFill>
                  <a:srgbClr val="182A2E"/>
                </a:solidFill>
                <a:latin typeface="Montserrat"/>
                <a:ea typeface="Montserrat"/>
                <a:cs typeface="Montserrat"/>
                <a:sym typeface="Montserrat"/>
              </a:rPr>
              <a:t>Major Concentration in Urban Studies</a:t>
            </a:r>
            <a:endParaRPr sz="2400" b="1">
              <a:solidFill>
                <a:srgbClr val="182A2E"/>
              </a:solidFill>
              <a:latin typeface="Montserrat"/>
              <a:ea typeface="Montserrat"/>
              <a:cs typeface="Montserrat"/>
              <a:sym typeface="Montserrat"/>
            </a:endParaRPr>
          </a:p>
          <a:p>
            <a:pPr marL="0" lvl="0" indent="0" algn="ctr" rtl="0">
              <a:spcBef>
                <a:spcPts val="0"/>
              </a:spcBef>
              <a:spcAft>
                <a:spcPts val="0"/>
              </a:spcAft>
              <a:buNone/>
            </a:pPr>
            <a:endParaRPr b="1">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66"/>
        <p:cNvGrpSpPr/>
        <p:nvPr/>
      </p:nvGrpSpPr>
      <p:grpSpPr>
        <a:xfrm>
          <a:off x="0" y="0"/>
          <a:ext cx="0" cy="0"/>
          <a:chOff x="0" y="0"/>
          <a:chExt cx="0" cy="0"/>
        </a:xfrm>
      </p:grpSpPr>
      <p:sp>
        <p:nvSpPr>
          <p:cNvPr id="167" name="Google Shape;167;p26"/>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
              <a:t>16</a:t>
            </a:fld>
            <a:endParaRPr/>
          </a:p>
        </p:txBody>
      </p:sp>
      <p:sp>
        <p:nvSpPr>
          <p:cNvPr id="168" name="Google Shape;168;p26"/>
          <p:cNvSpPr txBox="1"/>
          <p:nvPr/>
        </p:nvSpPr>
        <p:spPr>
          <a:xfrm>
            <a:off x="128400" y="121250"/>
            <a:ext cx="8887200" cy="78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 sz="3000" b="1" i="0" u="none" strike="noStrike" cap="none">
                <a:solidFill>
                  <a:schemeClr val="dk1"/>
                </a:solidFill>
                <a:latin typeface="Montserrat"/>
                <a:ea typeface="Montserrat"/>
                <a:cs typeface="Montserrat"/>
                <a:sym typeface="Montserrat"/>
              </a:rPr>
              <a:t>A B.A. in Sociology and Anthropology...</a:t>
            </a:r>
            <a:endParaRPr sz="3000" b="1" i="0" u="none" strike="noStrike" cap="none">
              <a:solidFill>
                <a:schemeClr val="dk1"/>
              </a:solidFill>
              <a:latin typeface="Montserrat"/>
              <a:ea typeface="Montserrat"/>
              <a:cs typeface="Montserrat"/>
              <a:sym typeface="Montserrat"/>
            </a:endParaRPr>
          </a:p>
        </p:txBody>
      </p:sp>
      <p:sp>
        <p:nvSpPr>
          <p:cNvPr id="169" name="Google Shape;169;p26"/>
          <p:cNvSpPr txBox="1"/>
          <p:nvPr/>
        </p:nvSpPr>
        <p:spPr>
          <a:xfrm>
            <a:off x="181650" y="781950"/>
            <a:ext cx="8780700" cy="4227000"/>
          </a:xfrm>
          <a:prstGeom prst="rect">
            <a:avLst/>
          </a:prstGeom>
          <a:noFill/>
          <a:ln>
            <a:noFill/>
          </a:ln>
        </p:spPr>
        <p:txBody>
          <a:bodyPr spcFirstLastPara="1" wrap="square" lIns="91425" tIns="45700" rIns="91425" bIns="45700" anchor="t" anchorCtr="0">
            <a:noAutofit/>
          </a:bodyPr>
          <a:lstStyle/>
          <a:p>
            <a:pPr marL="457200" marR="0" lvl="0" indent="-330200" algn="l" rtl="0">
              <a:lnSpc>
                <a:spcPct val="115000"/>
              </a:lnSpc>
              <a:spcBef>
                <a:spcPts val="400"/>
              </a:spcBef>
              <a:spcAft>
                <a:spcPts val="0"/>
              </a:spcAft>
              <a:buClr>
                <a:schemeClr val="dk1"/>
              </a:buClr>
              <a:buSzPts val="1600"/>
              <a:buFont typeface="Montserrat"/>
              <a:buChar char="➔"/>
            </a:pPr>
            <a:r>
              <a:rPr lang="en" sz="1600" b="0" i="0" u="none" strike="noStrike" cap="none">
                <a:solidFill>
                  <a:schemeClr val="dk1"/>
                </a:solidFill>
                <a:latin typeface="Montserrat"/>
                <a:ea typeface="Montserrat"/>
                <a:cs typeface="Montserrat"/>
                <a:sym typeface="Montserrat"/>
              </a:rPr>
              <a:t>Prepares for future graduate work in anthropology, business, communications, design, education, ethnic and gender studies, international studies, journalism, medicine, public health, research, and sociology</a:t>
            </a:r>
            <a:endParaRPr sz="1600" b="0" i="0" u="none" strike="noStrike" cap="none">
              <a:solidFill>
                <a:schemeClr val="dk1"/>
              </a:solidFill>
              <a:latin typeface="Montserrat"/>
              <a:ea typeface="Montserrat"/>
              <a:cs typeface="Montserrat"/>
              <a:sym typeface="Montserrat"/>
            </a:endParaRPr>
          </a:p>
          <a:p>
            <a:pPr marL="457200" marR="0" lvl="0" indent="-330200" algn="l" rtl="0">
              <a:lnSpc>
                <a:spcPct val="115000"/>
              </a:lnSpc>
              <a:spcBef>
                <a:spcPts val="0"/>
              </a:spcBef>
              <a:spcAft>
                <a:spcPts val="0"/>
              </a:spcAft>
              <a:buClr>
                <a:schemeClr val="dk1"/>
              </a:buClr>
              <a:buSzPts val="1600"/>
              <a:buFont typeface="Montserrat"/>
              <a:buChar char="➔"/>
            </a:pPr>
            <a:r>
              <a:rPr lang="en" sz="1600" b="0" i="0" u="none" strike="noStrike" cap="none">
                <a:solidFill>
                  <a:schemeClr val="dk1"/>
                </a:solidFill>
                <a:latin typeface="Montserrat"/>
                <a:ea typeface="Montserrat"/>
                <a:cs typeface="Montserrat"/>
                <a:sym typeface="Montserrat"/>
              </a:rPr>
              <a:t>Offers valuable preparation entry level positions in business, colleges/universities, communications, counseling, education, government, health and human services, law, the media, medicine, museums, politics, research, fields that involve investigative skills and working with diverse groups </a:t>
            </a:r>
            <a:endParaRPr sz="1600" b="0" i="0" u="none" strike="noStrike" cap="none">
              <a:solidFill>
                <a:schemeClr val="dk1"/>
              </a:solidFill>
              <a:latin typeface="Montserrat"/>
              <a:ea typeface="Montserrat"/>
              <a:cs typeface="Montserrat"/>
              <a:sym typeface="Montserrat"/>
            </a:endParaRPr>
          </a:p>
          <a:p>
            <a:pPr marL="457200" marR="0" lvl="0" indent="-330200" algn="l" rtl="0">
              <a:lnSpc>
                <a:spcPct val="115000"/>
              </a:lnSpc>
              <a:spcBef>
                <a:spcPts val="0"/>
              </a:spcBef>
              <a:spcAft>
                <a:spcPts val="0"/>
              </a:spcAft>
              <a:buClr>
                <a:schemeClr val="dk1"/>
              </a:buClr>
              <a:buSzPts val="1600"/>
              <a:buFont typeface="Montserrat"/>
              <a:buChar char="➔"/>
            </a:pPr>
            <a:r>
              <a:rPr lang="en" sz="1600" b="0" i="0" u="none" strike="noStrike" cap="none">
                <a:solidFill>
                  <a:schemeClr val="dk1"/>
                </a:solidFill>
                <a:latin typeface="Montserrat"/>
                <a:ea typeface="Montserrat"/>
                <a:cs typeface="Montserrat"/>
                <a:sym typeface="Montserrat"/>
              </a:rPr>
              <a:t> You will find sociologists and anthropologists addressing social and cultural consequences of natural disasters, equitable access to limited resources, human rights, research partnerships, assessing economic needs, evaluating policies, developing new educational programs, recording little-known community histories, providing health services, and other socially relevant activities. </a:t>
            </a:r>
            <a:endParaRPr sz="1600" b="0" i="0" u="none" strike="noStrike" cap="none">
              <a:solidFill>
                <a:schemeClr val="dk1"/>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400"/>
              </a:spcBef>
              <a:spcAft>
                <a:spcPts val="0"/>
              </a:spcAft>
              <a:buClr>
                <a:srgbClr val="000000"/>
              </a:buClr>
              <a:buSzPts val="1500"/>
              <a:buFont typeface="Arial"/>
              <a:buNone/>
            </a:pPr>
            <a:r>
              <a:rPr lang="en" sz="1500" b="0" i="0" u="none" strike="noStrike" cap="none">
                <a:solidFill>
                  <a:schemeClr val="dk1"/>
                </a:solidFill>
                <a:latin typeface="Montserrat"/>
                <a:ea typeface="Montserrat"/>
                <a:cs typeface="Montserrat"/>
                <a:sym typeface="Montserrat"/>
              </a:rPr>
              <a:t>For more info, visit  </a:t>
            </a:r>
            <a:r>
              <a:rPr lang="en" sz="1500" b="0" i="0" u="sng" strike="noStrike" cap="none">
                <a:solidFill>
                  <a:schemeClr val="dk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www.asanet.org/about/sociology.cfm</a:t>
            </a:r>
            <a:r>
              <a:rPr lang="en" sz="1500" b="0" i="0" u="none" strike="noStrike" cap="none">
                <a:solidFill>
                  <a:schemeClr val="dk1"/>
                </a:solidFill>
                <a:latin typeface="Arial"/>
                <a:ea typeface="Arial"/>
                <a:cs typeface="Arial"/>
                <a:sym typeface="Arial"/>
              </a:rPr>
              <a:t> </a:t>
            </a:r>
            <a:r>
              <a:rPr lang="en" sz="1500" b="0" i="0" u="none" strike="noStrike" cap="none">
                <a:solidFill>
                  <a:schemeClr val="dk1"/>
                </a:solidFill>
                <a:latin typeface="Montserrat"/>
                <a:ea typeface="Montserrat"/>
                <a:cs typeface="Montserrat"/>
                <a:sym typeface="Montserrat"/>
              </a:rPr>
              <a:t>and </a:t>
            </a:r>
            <a:r>
              <a:rPr lang="en" sz="1500" b="0" i="0" u="sng" strike="noStrike" cap="none">
                <a:solidFill>
                  <a:schemeClr val="dk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www.americananthro.org/</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173"/>
        <p:cNvGrpSpPr/>
        <p:nvPr/>
      </p:nvGrpSpPr>
      <p:grpSpPr>
        <a:xfrm>
          <a:off x="0" y="0"/>
          <a:ext cx="0" cy="0"/>
          <a:chOff x="0" y="0"/>
          <a:chExt cx="0" cy="0"/>
        </a:xfrm>
      </p:grpSpPr>
      <p:sp>
        <p:nvSpPr>
          <p:cNvPr id="174" name="Google Shape;174;p27"/>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
              <a:t>17</a:t>
            </a:fld>
            <a:endParaRPr/>
          </a:p>
        </p:txBody>
      </p:sp>
      <p:sp>
        <p:nvSpPr>
          <p:cNvPr id="175" name="Google Shape;175;p27"/>
          <p:cNvSpPr txBox="1"/>
          <p:nvPr/>
        </p:nvSpPr>
        <p:spPr>
          <a:xfrm>
            <a:off x="504600" y="899375"/>
            <a:ext cx="8134800" cy="224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Clr>
                <a:srgbClr val="000000"/>
              </a:buClr>
              <a:buSzPts val="3200"/>
              <a:buFont typeface="Arial"/>
              <a:buNone/>
            </a:pPr>
            <a:r>
              <a:rPr lang="en" sz="3200" b="0" i="0" u="none" strike="noStrike" cap="none">
                <a:solidFill>
                  <a:srgbClr val="FFFFFF"/>
                </a:solidFill>
                <a:latin typeface="Montserrat"/>
                <a:ea typeface="Montserrat"/>
                <a:cs typeface="Montserrat"/>
                <a:sym typeface="Montserrat"/>
              </a:rPr>
              <a:t>Our alumni have gone on to become distinguished anthropologists and sociologists, successful lawyers, dedicated physicians, passionate teachers, and outstanding participants in many other fields. </a:t>
            </a:r>
            <a:endParaRPr sz="3200" b="0"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79"/>
        <p:cNvGrpSpPr/>
        <p:nvPr/>
      </p:nvGrpSpPr>
      <p:grpSpPr>
        <a:xfrm>
          <a:off x="0" y="0"/>
          <a:ext cx="0" cy="0"/>
          <a:chOff x="0" y="0"/>
          <a:chExt cx="0" cy="0"/>
        </a:xfrm>
      </p:grpSpPr>
      <p:sp>
        <p:nvSpPr>
          <p:cNvPr id="180" name="Google Shape;180;p28"/>
          <p:cNvSpPr txBox="1">
            <a:spLocks noGrp="1"/>
          </p:cNvSpPr>
          <p:nvPr>
            <p:ph type="sldNum" idx="12"/>
          </p:nvPr>
        </p:nvSpPr>
        <p:spPr>
          <a:xfrm>
            <a:off x="851611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18</a:t>
            </a:fld>
            <a:endParaRPr/>
          </a:p>
        </p:txBody>
      </p:sp>
      <p:sp>
        <p:nvSpPr>
          <p:cNvPr id="181" name="Google Shape;181;p28"/>
          <p:cNvSpPr txBox="1"/>
          <p:nvPr/>
        </p:nvSpPr>
        <p:spPr>
          <a:xfrm>
            <a:off x="204825" y="1001375"/>
            <a:ext cx="8815200" cy="3632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Montserrat"/>
                <a:ea typeface="Montserrat"/>
                <a:cs typeface="Montserrat"/>
                <a:sym typeface="Montserrat"/>
              </a:rPr>
              <a:t>Sociology and Anthropology Website: </a:t>
            </a:r>
            <a:br>
              <a:rPr lang="en">
                <a:latin typeface="Montserrat"/>
                <a:ea typeface="Montserrat"/>
                <a:cs typeface="Montserrat"/>
                <a:sym typeface="Montserrat"/>
              </a:rPr>
            </a:br>
            <a:r>
              <a:rPr lang="en" u="sng">
                <a:solidFill>
                  <a:schemeClr val="hlink"/>
                </a:solidFill>
                <a:latin typeface="Montserrat"/>
                <a:ea typeface="Montserrat"/>
                <a:cs typeface="Montserrat"/>
                <a:sym typeface="Montserrat"/>
                <a:hlinkClick r:id="rId3"/>
              </a:rPr>
              <a:t>https://www.swarthmore.edu/sociology-anthropology</a:t>
            </a:r>
            <a:endParaRPr>
              <a:latin typeface="Montserrat"/>
              <a:ea typeface="Montserrat"/>
              <a:cs typeface="Montserrat"/>
              <a:sym typeface="Montserrat"/>
            </a:endParaRPr>
          </a:p>
          <a:p>
            <a:pPr marL="0" lvl="0" indent="0" algn="l" rtl="0">
              <a:lnSpc>
                <a:spcPct val="150000"/>
              </a:lnSpc>
              <a:spcBef>
                <a:spcPts val="0"/>
              </a:spcBef>
              <a:spcAft>
                <a:spcPts val="0"/>
              </a:spcAft>
              <a:buNone/>
            </a:pPr>
            <a:endParaRPr>
              <a:latin typeface="Montserrat"/>
              <a:ea typeface="Montserrat"/>
              <a:cs typeface="Montserrat"/>
              <a:sym typeface="Montserrat"/>
            </a:endParaRPr>
          </a:p>
          <a:p>
            <a:pPr marL="0" lvl="0" indent="0" algn="l" rtl="0">
              <a:lnSpc>
                <a:spcPct val="150000"/>
              </a:lnSpc>
              <a:spcBef>
                <a:spcPts val="0"/>
              </a:spcBef>
              <a:spcAft>
                <a:spcPts val="0"/>
              </a:spcAft>
              <a:buNone/>
            </a:pPr>
            <a:r>
              <a:rPr lang="en">
                <a:latin typeface="Montserrat"/>
                <a:ea typeface="Montserrat"/>
                <a:cs typeface="Montserrat"/>
                <a:sym typeface="Montserrat"/>
              </a:rPr>
              <a:t>Sociology and Anthropology Projected Courses: </a:t>
            </a:r>
            <a:r>
              <a:rPr lang="en" u="sng">
                <a:solidFill>
                  <a:schemeClr val="hlink"/>
                </a:solidFill>
                <a:latin typeface="Montserrat"/>
                <a:ea typeface="Montserrat"/>
                <a:cs typeface="Montserrat"/>
                <a:sym typeface="Montserrat"/>
                <a:hlinkClick r:id="rId4"/>
              </a:rPr>
              <a:t>https://www.swarthmore.edu/sociology-anthropology/current-courses</a:t>
            </a:r>
            <a:endParaRPr>
              <a:latin typeface="Montserrat"/>
              <a:ea typeface="Montserrat"/>
              <a:cs typeface="Montserrat"/>
              <a:sym typeface="Montserrat"/>
            </a:endParaRPr>
          </a:p>
          <a:p>
            <a:pPr marL="0" lvl="0" indent="0" algn="l" rtl="0">
              <a:lnSpc>
                <a:spcPct val="150000"/>
              </a:lnSpc>
              <a:spcBef>
                <a:spcPts val="0"/>
              </a:spcBef>
              <a:spcAft>
                <a:spcPts val="0"/>
              </a:spcAft>
              <a:buNone/>
            </a:pPr>
            <a:endParaRPr>
              <a:latin typeface="Montserrat"/>
              <a:ea typeface="Montserrat"/>
              <a:cs typeface="Montserrat"/>
              <a:sym typeface="Montserrat"/>
            </a:endParaRPr>
          </a:p>
          <a:p>
            <a:pPr marL="0" lvl="0" indent="0" algn="l" rtl="0">
              <a:lnSpc>
                <a:spcPct val="150000"/>
              </a:lnSpc>
              <a:spcBef>
                <a:spcPts val="0"/>
              </a:spcBef>
              <a:spcAft>
                <a:spcPts val="0"/>
              </a:spcAft>
              <a:buNone/>
            </a:pPr>
            <a:r>
              <a:rPr lang="en">
                <a:latin typeface="Montserrat"/>
                <a:ea typeface="Montserrat"/>
                <a:cs typeface="Montserrat"/>
                <a:sym typeface="Montserrat"/>
              </a:rPr>
              <a:t>Sociology and Anthropology Catalog: </a:t>
            </a:r>
            <a:r>
              <a:rPr lang="en" u="sng">
                <a:solidFill>
                  <a:schemeClr val="hlink"/>
                </a:solidFill>
                <a:latin typeface="Montserrat"/>
                <a:ea typeface="Montserrat"/>
                <a:cs typeface="Montserrat"/>
                <a:sym typeface="Montserrat"/>
                <a:hlinkClick r:id="rId5"/>
              </a:rPr>
              <a:t>https://catalog.swarthmore.edu/preview_program.php?catoid=7&amp;poid=292</a:t>
            </a:r>
            <a:endParaRPr>
              <a:latin typeface="Montserrat"/>
              <a:ea typeface="Montserrat"/>
              <a:cs typeface="Montserrat"/>
              <a:sym typeface="Montserrat"/>
            </a:endParaRPr>
          </a:p>
          <a:p>
            <a:pPr marL="0" lvl="0" indent="0" algn="l" rtl="0">
              <a:lnSpc>
                <a:spcPct val="150000"/>
              </a:lnSpc>
              <a:spcBef>
                <a:spcPts val="0"/>
              </a:spcBef>
              <a:spcAft>
                <a:spcPts val="0"/>
              </a:spcAft>
              <a:buNone/>
            </a:pPr>
            <a:endParaRPr>
              <a:latin typeface="Montserrat"/>
              <a:ea typeface="Montserrat"/>
              <a:cs typeface="Montserrat"/>
              <a:sym typeface="Montserrat"/>
            </a:endParaRPr>
          </a:p>
          <a:p>
            <a:pPr marL="0" lvl="0" indent="0" algn="l" rtl="0">
              <a:lnSpc>
                <a:spcPct val="150000"/>
              </a:lnSpc>
              <a:spcBef>
                <a:spcPts val="0"/>
              </a:spcBef>
              <a:spcAft>
                <a:spcPts val="0"/>
              </a:spcAft>
              <a:buNone/>
            </a:pPr>
            <a:r>
              <a:rPr lang="en">
                <a:latin typeface="Montserrat"/>
                <a:ea typeface="Montserrat"/>
                <a:cs typeface="Montserrat"/>
                <a:sym typeface="Montserrat"/>
              </a:rPr>
              <a:t>Sociology and Anthropology, All Courses: </a:t>
            </a:r>
            <a:br>
              <a:rPr lang="en">
                <a:latin typeface="Montserrat"/>
                <a:ea typeface="Montserrat"/>
                <a:cs typeface="Montserrat"/>
                <a:sym typeface="Montserrat"/>
              </a:rPr>
            </a:br>
            <a:r>
              <a:rPr lang="en" u="sng">
                <a:solidFill>
                  <a:schemeClr val="hlink"/>
                </a:solidFill>
                <a:latin typeface="Montserrat"/>
                <a:ea typeface="Montserrat"/>
                <a:cs typeface="Montserrat"/>
                <a:sym typeface="Montserrat"/>
                <a:hlinkClick r:id="rId6"/>
              </a:rPr>
              <a:t>https://catalog.swarthmore.edu/preview_program.php?catoid=7&amp;poid=292#anthropologycourses</a:t>
            </a:r>
            <a:endParaRPr>
              <a:latin typeface="Montserrat"/>
              <a:ea typeface="Montserrat"/>
              <a:cs typeface="Montserrat"/>
              <a:sym typeface="Montserrat"/>
            </a:endParaRPr>
          </a:p>
        </p:txBody>
      </p:sp>
      <p:sp>
        <p:nvSpPr>
          <p:cNvPr id="182" name="Google Shape;182;p28"/>
          <p:cNvSpPr txBox="1"/>
          <p:nvPr/>
        </p:nvSpPr>
        <p:spPr>
          <a:xfrm>
            <a:off x="697950" y="159300"/>
            <a:ext cx="6736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Montserrat"/>
                <a:ea typeface="Montserrat"/>
                <a:cs typeface="Montserrat"/>
                <a:sym typeface="Montserrat"/>
              </a:rPr>
              <a:t>Where to find us</a:t>
            </a:r>
            <a:endParaRPr b="1">
              <a:latin typeface="Montserrat"/>
              <a:ea typeface="Montserrat"/>
              <a:cs typeface="Montserrat"/>
              <a:sym typeface="Montserrat"/>
            </a:endParaRPr>
          </a:p>
          <a:p>
            <a:pPr marL="0" lvl="0" indent="0" algn="ctr" rtl="0">
              <a:spcBef>
                <a:spcPts val="0"/>
              </a:spcBef>
              <a:spcAft>
                <a:spcPts val="0"/>
              </a:spcAft>
              <a:buNone/>
            </a:pPr>
            <a:r>
              <a:rPr lang="en">
                <a:latin typeface="Montserrat"/>
                <a:ea typeface="Montserrat"/>
                <a:cs typeface="Montserrat"/>
                <a:sym typeface="Montserrat"/>
              </a:rPr>
              <a:t>Second Floor of Kohlberg, Office Kohlberg 232</a:t>
            </a:r>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
              <a:t>2</a:t>
            </a:fld>
            <a:endParaRPr/>
          </a:p>
        </p:txBody>
      </p:sp>
      <p:sp>
        <p:nvSpPr>
          <p:cNvPr id="62" name="Google Shape;62;p12"/>
          <p:cNvSpPr/>
          <p:nvPr/>
        </p:nvSpPr>
        <p:spPr>
          <a:xfrm>
            <a:off x="97850" y="156550"/>
            <a:ext cx="9144000" cy="4830396"/>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B7B7B7"/>
          </a:solidFill>
          <a:ln w="381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2"/>
          <p:cNvSpPr/>
          <p:nvPr/>
        </p:nvSpPr>
        <p:spPr>
          <a:xfrm>
            <a:off x="466925" y="237400"/>
            <a:ext cx="8210143" cy="1217750"/>
          </a:xfrm>
          <a:prstGeom prst="rect">
            <a:avLst/>
          </a:prstGeom>
        </p:spPr>
        <p:txBody>
          <a:bodyPr>
            <a:prstTxWarp prst="textPlain">
              <a:avLst/>
            </a:prstTxWarp>
          </a:bodyPr>
          <a:lstStyle/>
          <a:p>
            <a:pPr lvl="0" algn="ctr"/>
            <a:r>
              <a:rPr b="1" i="0">
                <a:ln>
                  <a:noFill/>
                </a:ln>
                <a:solidFill>
                  <a:srgbClr val="FFFFFF"/>
                </a:solidFill>
                <a:latin typeface="Montserrat"/>
              </a:rPr>
              <a:t>Anthropology and Sociology </a:t>
            </a:r>
            <a:br>
              <a:rPr b="1" i="0">
                <a:ln>
                  <a:noFill/>
                </a:ln>
                <a:solidFill>
                  <a:srgbClr val="FFFFFF"/>
                </a:solidFill>
                <a:latin typeface="Montserrat"/>
              </a:rPr>
            </a:br>
            <a:r>
              <a:rPr b="1" i="0">
                <a:ln>
                  <a:noFill/>
                </a:ln>
                <a:solidFill>
                  <a:srgbClr val="FFFFFF"/>
                </a:solidFill>
                <a:latin typeface="Montserrat"/>
              </a:rPr>
              <a:t>at Swarthmore</a:t>
            </a:r>
          </a:p>
        </p:txBody>
      </p:sp>
      <p:sp>
        <p:nvSpPr>
          <p:cNvPr id="64" name="Google Shape;64;p12"/>
          <p:cNvSpPr txBox="1"/>
          <p:nvPr/>
        </p:nvSpPr>
        <p:spPr>
          <a:xfrm>
            <a:off x="307650" y="1626950"/>
            <a:ext cx="8528700" cy="3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1600" b="1" i="0" u="none" strike="noStrike" cap="none">
                <a:solidFill>
                  <a:srgbClr val="000000"/>
                </a:solidFill>
                <a:latin typeface="Montserrat"/>
                <a:ea typeface="Montserrat"/>
                <a:cs typeface="Montserrat"/>
                <a:sym typeface="Montserrat"/>
              </a:rPr>
              <a:t>Sociologists and anthropologists study the social structures and cultural systems that create order and meaning in human societies and cultures as well as the pressures and contradictions that produce patterns of conflict and change. </a:t>
            </a:r>
            <a:endParaRPr sz="1600" b="1" i="0" u="none" strike="noStrike" cap="none">
              <a:solidFill>
                <a:srgbClr val="000000"/>
              </a:solidFill>
              <a:latin typeface="Montserrat"/>
              <a:ea typeface="Montserrat"/>
              <a:cs typeface="Montserrat"/>
              <a:sym typeface="Montserrat"/>
            </a:endParaRPr>
          </a:p>
          <a:p>
            <a:pPr marL="0" marR="0" lvl="0" indent="457200" algn="l" rtl="0">
              <a:lnSpc>
                <a:spcPct val="100000"/>
              </a:lnSpc>
              <a:spcBef>
                <a:spcPts val="0"/>
              </a:spcBef>
              <a:spcAft>
                <a:spcPts val="0"/>
              </a:spcAft>
              <a:buClr>
                <a:srgbClr val="000000"/>
              </a:buClr>
              <a:buSzPts val="1700"/>
              <a:buFont typeface="Arial"/>
              <a:buNone/>
            </a:pPr>
            <a:endParaRPr sz="1600" b="1" i="0" u="none" strike="noStrike" cap="none">
              <a:solidFill>
                <a:srgbClr val="000000"/>
              </a:solidFill>
              <a:latin typeface="Montserrat"/>
              <a:ea typeface="Montserrat"/>
              <a:cs typeface="Montserrat"/>
              <a:sym typeface="Montserrat"/>
            </a:endParaRPr>
          </a:p>
          <a:p>
            <a:pPr marL="0" lvl="0" indent="12700" algn="l" rtl="0">
              <a:lnSpc>
                <a:spcPct val="115000"/>
              </a:lnSpc>
              <a:spcBef>
                <a:spcPts val="0"/>
              </a:spcBef>
              <a:spcAft>
                <a:spcPts val="0"/>
              </a:spcAft>
              <a:buNone/>
            </a:pPr>
            <a:r>
              <a:rPr lang="en" sz="1600" b="1">
                <a:latin typeface="Montserrat"/>
                <a:ea typeface="Montserrat"/>
                <a:cs typeface="Montserrat"/>
                <a:sym typeface="Montserrat"/>
              </a:rPr>
              <a:t>Our department provides a dual discipline with classes that are culturally relevant and address important issues such as race relations, health &amp; illness, body &amp; agency, cultural memory &amp; nationalism, the environment &amp; society, food &amp; culture, work &amp; organization, gender &amp; sexuality, migration, cities &amp; urban life, class inequalities, carceral policy, law &amp; society, and civic participation. Students explore these themes in the classroom and through fieldwork and independent study.</a:t>
            </a:r>
            <a:endParaRPr sz="1600" b="1">
              <a:latin typeface="Montserrat"/>
              <a:ea typeface="Montserrat"/>
              <a:cs typeface="Montserrat"/>
              <a:sym typeface="Montserrat"/>
            </a:endParaRPr>
          </a:p>
          <a:p>
            <a:pPr marL="0" marR="0" lvl="0" indent="457200" algn="l" rtl="0">
              <a:lnSpc>
                <a:spcPct val="100000"/>
              </a:lnSpc>
              <a:spcBef>
                <a:spcPts val="0"/>
              </a:spcBef>
              <a:spcAft>
                <a:spcPts val="0"/>
              </a:spcAft>
              <a:buClr>
                <a:srgbClr val="000000"/>
              </a:buClr>
              <a:buSzPts val="1700"/>
              <a:buFont typeface="Arial"/>
              <a:buNone/>
            </a:pPr>
            <a:endParaRPr sz="1600" b="1">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68"/>
        <p:cNvGrpSpPr/>
        <p:nvPr/>
      </p:nvGrpSpPr>
      <p:grpSpPr>
        <a:xfrm>
          <a:off x="0" y="0"/>
          <a:ext cx="0" cy="0"/>
          <a:chOff x="0" y="0"/>
          <a:chExt cx="0" cy="0"/>
        </a:xfrm>
      </p:grpSpPr>
      <p:sp>
        <p:nvSpPr>
          <p:cNvPr id="69" name="Google Shape;69;p13"/>
          <p:cNvSpPr txBox="1">
            <a:spLocks noGrp="1"/>
          </p:cNvSpPr>
          <p:nvPr>
            <p:ph type="sldNum" idx="12"/>
          </p:nvPr>
        </p:nvSpPr>
        <p:spPr>
          <a:xfrm>
            <a:off x="851611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a:t>
            </a:fld>
            <a:endParaRPr/>
          </a:p>
        </p:txBody>
      </p:sp>
      <p:sp>
        <p:nvSpPr>
          <p:cNvPr id="70" name="Google Shape;70;p13"/>
          <p:cNvSpPr txBox="1"/>
          <p:nvPr/>
        </p:nvSpPr>
        <p:spPr>
          <a:xfrm>
            <a:off x="349650" y="1231075"/>
            <a:ext cx="8444700" cy="230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lt1"/>
                </a:solidFill>
                <a:latin typeface="Didact Gothic"/>
                <a:ea typeface="Didact Gothic"/>
                <a:cs typeface="Didact Gothic"/>
                <a:sym typeface="Didact Gothic"/>
              </a:rPr>
              <a:t>Meet Our Anthropology Faculty</a:t>
            </a:r>
            <a:endParaRPr sz="6000">
              <a:solidFill>
                <a:schemeClr val="lt1"/>
              </a:solidFill>
              <a:latin typeface="Didact Gothic"/>
              <a:ea typeface="Didact Gothic"/>
              <a:cs typeface="Didact Gothic"/>
              <a:sym typeface="Didact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74"/>
        <p:cNvGrpSpPr/>
        <p:nvPr/>
      </p:nvGrpSpPr>
      <p:grpSpPr>
        <a:xfrm>
          <a:off x="0" y="0"/>
          <a:ext cx="0" cy="0"/>
          <a:chOff x="0" y="0"/>
          <a:chExt cx="0" cy="0"/>
        </a:xfrm>
      </p:grpSpPr>
      <p:sp>
        <p:nvSpPr>
          <p:cNvPr id="75" name="Google Shape;75;p14"/>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
              <a:t>4</a:t>
            </a:fld>
            <a:endParaRPr/>
          </a:p>
        </p:txBody>
      </p:sp>
      <p:pic>
        <p:nvPicPr>
          <p:cNvPr id="76" name="Google Shape;76;p14"/>
          <p:cNvPicPr preferRelativeResize="0"/>
          <p:nvPr/>
        </p:nvPicPr>
        <p:blipFill rotWithShape="1">
          <a:blip r:embed="rId3">
            <a:alphaModFix/>
          </a:blip>
          <a:srcRect/>
          <a:stretch/>
        </p:blipFill>
        <p:spPr>
          <a:xfrm>
            <a:off x="193650" y="199971"/>
            <a:ext cx="1285675" cy="1505629"/>
          </a:xfrm>
          <a:prstGeom prst="flowChartProcess">
            <a:avLst/>
          </a:prstGeom>
          <a:noFill/>
          <a:ln>
            <a:noFill/>
          </a:ln>
        </p:spPr>
      </p:pic>
      <p:pic>
        <p:nvPicPr>
          <p:cNvPr id="77" name="Google Shape;77;p14"/>
          <p:cNvPicPr preferRelativeResize="0"/>
          <p:nvPr/>
        </p:nvPicPr>
        <p:blipFill rotWithShape="1">
          <a:blip r:embed="rId4">
            <a:alphaModFix/>
          </a:blip>
          <a:srcRect t="3849" b="20518"/>
          <a:stretch/>
        </p:blipFill>
        <p:spPr>
          <a:xfrm>
            <a:off x="193650" y="1830116"/>
            <a:ext cx="1285675" cy="1491210"/>
          </a:xfrm>
          <a:prstGeom prst="rect">
            <a:avLst/>
          </a:prstGeom>
          <a:noFill/>
          <a:ln>
            <a:noFill/>
          </a:ln>
        </p:spPr>
      </p:pic>
      <p:sp>
        <p:nvSpPr>
          <p:cNvPr id="78" name="Google Shape;78;p14"/>
          <p:cNvSpPr txBox="1"/>
          <p:nvPr/>
        </p:nvSpPr>
        <p:spPr>
          <a:xfrm>
            <a:off x="1615175" y="199975"/>
            <a:ext cx="7080900" cy="175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a:solidFill>
                  <a:srgbClr val="FFFFFF"/>
                </a:solidFill>
                <a:latin typeface="Montserrat"/>
                <a:ea typeface="Montserrat"/>
                <a:cs typeface="Montserrat"/>
                <a:sym typeface="Montserrat"/>
              </a:rPr>
              <a:t>Farha Ghannam, Professor of Anthropology</a:t>
            </a:r>
            <a:endParaRPr sz="1600" b="1"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sz="1600" b="0" i="0" u="none" strike="noStrike" cap="none">
                <a:solidFill>
                  <a:srgbClr val="FFFFFF"/>
                </a:solidFill>
                <a:latin typeface="Montserrat"/>
                <a:ea typeface="Montserrat"/>
                <a:cs typeface="Montserrat"/>
                <a:sym typeface="Montserrat"/>
              </a:rPr>
              <a:t>Urban anthropology; gender inequalities; anthropology of the body; food and culture, anthropological theories; history of ethnography; Globalization/transnationalism;  Middle East and North Africa, Egypt and Jordan. On sabba</a:t>
            </a:r>
            <a:r>
              <a:rPr lang="en" sz="1600">
                <a:solidFill>
                  <a:srgbClr val="FFFFFF"/>
                </a:solidFill>
                <a:latin typeface="Montserrat"/>
                <a:ea typeface="Montserrat"/>
                <a:cs typeface="Montserrat"/>
                <a:sym typeface="Montserrat"/>
              </a:rPr>
              <a:t>tical 2025-26</a:t>
            </a:r>
            <a:endParaRPr sz="1600" b="0"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 name="Google Shape;79;p14"/>
          <p:cNvSpPr txBox="1"/>
          <p:nvPr/>
        </p:nvSpPr>
        <p:spPr>
          <a:xfrm>
            <a:off x="1615175" y="1818900"/>
            <a:ext cx="7080900" cy="161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a:solidFill>
                  <a:srgbClr val="FFFFFF"/>
                </a:solidFill>
                <a:latin typeface="Montserrat"/>
                <a:ea typeface="Montserrat"/>
                <a:cs typeface="Montserrat"/>
                <a:sym typeface="Montserrat"/>
              </a:rPr>
              <a:t>Maya Nadkarni, Associate Professor of Anthropology</a:t>
            </a:r>
            <a:endParaRPr sz="1600" b="1"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sz="1600" b="0" i="0" u="none" strike="noStrike" cap="none">
                <a:solidFill>
                  <a:srgbClr val="FFFFFF"/>
                </a:solidFill>
                <a:latin typeface="Montserrat"/>
                <a:ea typeface="Montserrat"/>
                <a:cs typeface="Montserrat"/>
                <a:sym typeface="Montserrat"/>
              </a:rPr>
              <a:t>Cultural memory and national identity; anthropology of postsocialism and Eastern Europe (Hungary); visuality, mass media, and visual anthropology; anthropology of gender and the family; anthropology of knowledge; genetics, temporality, and risk.  </a:t>
            </a:r>
            <a:br>
              <a:rPr lang="en" sz="1600">
                <a:solidFill>
                  <a:srgbClr val="FFFFFF"/>
                </a:solidFill>
                <a:latin typeface="Montserrat"/>
                <a:ea typeface="Montserrat"/>
                <a:cs typeface="Montserrat"/>
                <a:sym typeface="Montserrat"/>
              </a:rPr>
            </a:br>
            <a:r>
              <a:rPr lang="en" sz="1600">
                <a:solidFill>
                  <a:srgbClr val="FFFFFF"/>
                </a:solidFill>
                <a:latin typeface="Montserrat"/>
                <a:ea typeface="Montserrat"/>
                <a:cs typeface="Montserrat"/>
                <a:sym typeface="Montserrat"/>
              </a:rPr>
              <a:t>On sabbatical 2027-28</a:t>
            </a:r>
            <a:endParaRPr sz="1600">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a:solidFill>
                  <a:srgbClr val="FFFFFF"/>
                </a:solidFill>
                <a:latin typeface="Montserrat"/>
                <a:ea typeface="Montserrat"/>
                <a:cs typeface="Montserrat"/>
                <a:sym typeface="Montserrat"/>
              </a:rPr>
              <a:t>--</a:t>
            </a:r>
            <a:endParaRPr sz="1400" b="0" i="0" u="none" strike="noStrike" cap="none">
              <a:solidFill>
                <a:srgbClr val="FFFFFF"/>
              </a:solidFill>
              <a:latin typeface="Montserrat"/>
              <a:ea typeface="Montserrat"/>
              <a:cs typeface="Montserrat"/>
              <a:sym typeface="Montserrat"/>
            </a:endParaRPr>
          </a:p>
        </p:txBody>
      </p:sp>
      <p:sp>
        <p:nvSpPr>
          <p:cNvPr id="80" name="Google Shape;80;p14"/>
          <p:cNvSpPr txBox="1"/>
          <p:nvPr/>
        </p:nvSpPr>
        <p:spPr>
          <a:xfrm>
            <a:off x="1615175" y="3390325"/>
            <a:ext cx="7449600" cy="161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a:solidFill>
                  <a:srgbClr val="FFFFFF"/>
                </a:solidFill>
                <a:latin typeface="Montserrat"/>
                <a:ea typeface="Montserrat"/>
                <a:cs typeface="Montserrat"/>
                <a:sym typeface="Montserrat"/>
              </a:rPr>
              <a:t>Christy Schuetze, Associate Professor of Anthropology</a:t>
            </a:r>
            <a:endParaRPr sz="1600" b="1"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sz="1600" b="0" i="0" u="none" strike="noStrike" cap="none">
                <a:solidFill>
                  <a:srgbClr val="FFFFFF"/>
                </a:solidFill>
                <a:latin typeface="Montserrat"/>
                <a:ea typeface="Montserrat"/>
                <a:cs typeface="Montserrat"/>
                <a:sym typeface="Montserrat"/>
              </a:rPr>
              <a:t>Anthropology of Africa; anthropology of religion; medical anthropology; globalization; anthropology of development; health and society; Pentecostal-Charismatic Christianity; environmental anthropology; post-colonial economics and gender; state and traditional relations in governance. On sabbatical 2026-27</a:t>
            </a:r>
            <a:endParaRPr sz="1600" b="0" i="0" u="none" strike="noStrike" cap="none">
              <a:solidFill>
                <a:srgbClr val="FFFFFF"/>
              </a:solidFill>
              <a:latin typeface="Montserrat"/>
              <a:ea typeface="Montserrat"/>
              <a:cs typeface="Montserrat"/>
              <a:sym typeface="Montserrat"/>
            </a:endParaRPr>
          </a:p>
        </p:txBody>
      </p:sp>
      <p:pic>
        <p:nvPicPr>
          <p:cNvPr id="81" name="Google Shape;81;p14"/>
          <p:cNvPicPr preferRelativeResize="0"/>
          <p:nvPr/>
        </p:nvPicPr>
        <p:blipFill>
          <a:blip r:embed="rId5">
            <a:alphaModFix/>
          </a:blip>
          <a:stretch>
            <a:fillRect/>
          </a:stretch>
        </p:blipFill>
        <p:spPr>
          <a:xfrm>
            <a:off x="136575" y="3390325"/>
            <a:ext cx="1342751" cy="16788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85"/>
        <p:cNvGrpSpPr/>
        <p:nvPr/>
      </p:nvGrpSpPr>
      <p:grpSpPr>
        <a:xfrm>
          <a:off x="0" y="0"/>
          <a:ext cx="0" cy="0"/>
          <a:chOff x="0" y="0"/>
          <a:chExt cx="0" cy="0"/>
        </a:xfrm>
      </p:grpSpPr>
      <p:sp>
        <p:nvSpPr>
          <p:cNvPr id="86" name="Google Shape;86;p15"/>
          <p:cNvSpPr txBox="1">
            <a:spLocks noGrp="1"/>
          </p:cNvSpPr>
          <p:nvPr>
            <p:ph type="sldNum" idx="12"/>
          </p:nvPr>
        </p:nvSpPr>
        <p:spPr>
          <a:xfrm>
            <a:off x="851611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5</a:t>
            </a:fld>
            <a:endParaRPr/>
          </a:p>
        </p:txBody>
      </p:sp>
      <p:sp>
        <p:nvSpPr>
          <p:cNvPr id="87" name="Google Shape;87;p15"/>
          <p:cNvSpPr txBox="1"/>
          <p:nvPr/>
        </p:nvSpPr>
        <p:spPr>
          <a:xfrm>
            <a:off x="2076450" y="291525"/>
            <a:ext cx="6698100" cy="1727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solidFill>
                  <a:schemeClr val="dk1"/>
                </a:solidFill>
                <a:latin typeface="Montserrat"/>
                <a:ea typeface="Montserrat"/>
                <a:cs typeface="Montserrat"/>
                <a:sym typeface="Montserrat"/>
              </a:rPr>
              <a:t>Alejandra Azuero-Quijano, Assistant Professor of Anthropology</a:t>
            </a:r>
            <a:endParaRPr sz="15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500">
                <a:solidFill>
                  <a:schemeClr val="dk1"/>
                </a:solidFill>
                <a:latin typeface="Montserrat"/>
                <a:ea typeface="Montserrat"/>
                <a:cs typeface="Montserrat"/>
                <a:sym typeface="Montserrat"/>
              </a:rPr>
              <a:t>Anthropology of law; theories of justice; liberalism; anthropology of finance; humanitarianism; digital ethnography; feminisms/feminist theory; anthropology of Latin America; Colombia. </a:t>
            </a:r>
            <a:endParaRPr sz="15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500" b="1">
                <a:solidFill>
                  <a:schemeClr val="dk1"/>
                </a:solidFill>
                <a:latin typeface="Montserrat"/>
                <a:ea typeface="Montserrat"/>
                <a:cs typeface="Montserrat"/>
                <a:sym typeface="Montserrat"/>
              </a:rPr>
              <a:t>On sabbatical 2024-25</a:t>
            </a:r>
            <a:endParaRPr sz="1500" b="1">
              <a:solidFill>
                <a:schemeClr val="dk1"/>
              </a:solidFill>
              <a:latin typeface="Montserrat"/>
              <a:ea typeface="Montserrat"/>
              <a:cs typeface="Montserrat"/>
              <a:sym typeface="Montserrat"/>
            </a:endParaRPr>
          </a:p>
          <a:p>
            <a:pPr marL="0" lvl="0" indent="0" algn="l" rtl="0">
              <a:spcBef>
                <a:spcPts val="0"/>
              </a:spcBef>
              <a:spcAft>
                <a:spcPts val="0"/>
              </a:spcAft>
              <a:buNone/>
            </a:pPr>
            <a:endParaRPr>
              <a:solidFill>
                <a:schemeClr val="dk1"/>
              </a:solidFill>
              <a:latin typeface="Didact Gothic"/>
              <a:ea typeface="Didact Gothic"/>
              <a:cs typeface="Didact Gothic"/>
              <a:sym typeface="Didact Gothic"/>
            </a:endParaRPr>
          </a:p>
        </p:txBody>
      </p:sp>
      <p:sp>
        <p:nvSpPr>
          <p:cNvPr id="88" name="Google Shape;88;p15"/>
          <p:cNvSpPr txBox="1"/>
          <p:nvPr/>
        </p:nvSpPr>
        <p:spPr>
          <a:xfrm>
            <a:off x="2119500" y="2155000"/>
            <a:ext cx="6129300" cy="109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5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200" b="1">
              <a:highlight>
                <a:srgbClr val="FFFFFF"/>
              </a:highlight>
              <a:latin typeface="Montserrat"/>
              <a:ea typeface="Montserrat"/>
              <a:cs typeface="Montserrat"/>
              <a:sym typeface="Montserrat"/>
            </a:endParaRPr>
          </a:p>
          <a:p>
            <a:pPr marL="0" lvl="0" indent="0" algn="l" rtl="0">
              <a:lnSpc>
                <a:spcPct val="115000"/>
              </a:lnSpc>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endParaRPr>
              <a:latin typeface="Didact Gothic"/>
              <a:ea typeface="Didact Gothic"/>
              <a:cs typeface="Didact Gothic"/>
              <a:sym typeface="Didact Gothic"/>
            </a:endParaRPr>
          </a:p>
        </p:txBody>
      </p:sp>
      <p:pic>
        <p:nvPicPr>
          <p:cNvPr id="89" name="Google Shape;89;p15"/>
          <p:cNvPicPr preferRelativeResize="0"/>
          <p:nvPr/>
        </p:nvPicPr>
        <p:blipFill>
          <a:blip r:embed="rId3">
            <a:alphaModFix/>
          </a:blip>
          <a:stretch>
            <a:fillRect/>
          </a:stretch>
        </p:blipFill>
        <p:spPr>
          <a:xfrm>
            <a:off x="135950" y="291525"/>
            <a:ext cx="1805274" cy="1447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93"/>
        <p:cNvGrpSpPr/>
        <p:nvPr/>
      </p:nvGrpSpPr>
      <p:grpSpPr>
        <a:xfrm>
          <a:off x="0" y="0"/>
          <a:ext cx="0" cy="0"/>
          <a:chOff x="0" y="0"/>
          <a:chExt cx="0" cy="0"/>
        </a:xfrm>
      </p:grpSpPr>
      <p:sp>
        <p:nvSpPr>
          <p:cNvPr id="94" name="Google Shape;94;p16"/>
          <p:cNvSpPr txBox="1">
            <a:spLocks noGrp="1"/>
          </p:cNvSpPr>
          <p:nvPr>
            <p:ph type="sldNum" idx="12"/>
          </p:nvPr>
        </p:nvSpPr>
        <p:spPr>
          <a:xfrm>
            <a:off x="851611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6</a:t>
            </a:fld>
            <a:endParaRPr/>
          </a:p>
        </p:txBody>
      </p:sp>
      <p:sp>
        <p:nvSpPr>
          <p:cNvPr id="95" name="Google Shape;95;p16"/>
          <p:cNvSpPr txBox="1"/>
          <p:nvPr/>
        </p:nvSpPr>
        <p:spPr>
          <a:xfrm>
            <a:off x="578400" y="1595550"/>
            <a:ext cx="7987200" cy="177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lt1"/>
                </a:solidFill>
                <a:latin typeface="Didact Gothic"/>
                <a:ea typeface="Didact Gothic"/>
                <a:cs typeface="Didact Gothic"/>
                <a:sym typeface="Didact Gothic"/>
              </a:rPr>
              <a:t>Meet Our Sociology Faculty</a:t>
            </a:r>
            <a:endParaRPr sz="6000">
              <a:solidFill>
                <a:schemeClr val="lt1"/>
              </a:solidFill>
              <a:latin typeface="Didact Gothic"/>
              <a:ea typeface="Didact Gothic"/>
              <a:cs typeface="Didact Gothic"/>
              <a:sym typeface="Didact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99"/>
        <p:cNvGrpSpPr/>
        <p:nvPr/>
      </p:nvGrpSpPr>
      <p:grpSpPr>
        <a:xfrm>
          <a:off x="0" y="0"/>
          <a:ext cx="0" cy="0"/>
          <a:chOff x="0" y="0"/>
          <a:chExt cx="0" cy="0"/>
        </a:xfrm>
      </p:grpSpPr>
      <p:sp>
        <p:nvSpPr>
          <p:cNvPr id="100" name="Google Shape;100;p17"/>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
              <a:t>7</a:t>
            </a:fld>
            <a:endParaRPr/>
          </a:p>
        </p:txBody>
      </p:sp>
      <p:pic>
        <p:nvPicPr>
          <p:cNvPr id="101" name="Google Shape;101;p17"/>
          <p:cNvPicPr preferRelativeResize="0"/>
          <p:nvPr/>
        </p:nvPicPr>
        <p:blipFill rotWithShape="1">
          <a:blip r:embed="rId3">
            <a:alphaModFix/>
          </a:blip>
          <a:srcRect l="38875" t="3323" r="18867" b="13797"/>
          <a:stretch/>
        </p:blipFill>
        <p:spPr>
          <a:xfrm>
            <a:off x="176675" y="126575"/>
            <a:ext cx="1259625" cy="1648925"/>
          </a:xfrm>
          <a:prstGeom prst="rect">
            <a:avLst/>
          </a:prstGeom>
          <a:noFill/>
          <a:ln>
            <a:noFill/>
          </a:ln>
        </p:spPr>
      </p:pic>
      <p:pic>
        <p:nvPicPr>
          <p:cNvPr id="102" name="Google Shape;102;p17"/>
          <p:cNvPicPr preferRelativeResize="0"/>
          <p:nvPr/>
        </p:nvPicPr>
        <p:blipFill rotWithShape="1">
          <a:blip r:embed="rId4">
            <a:alphaModFix/>
          </a:blip>
          <a:srcRect l="6083" t="3587" r="7753" b="12728"/>
          <a:stretch/>
        </p:blipFill>
        <p:spPr>
          <a:xfrm>
            <a:off x="217200" y="1829500"/>
            <a:ext cx="1259625" cy="1691732"/>
          </a:xfrm>
          <a:prstGeom prst="rect">
            <a:avLst/>
          </a:prstGeom>
          <a:noFill/>
          <a:ln>
            <a:noFill/>
          </a:ln>
        </p:spPr>
      </p:pic>
      <p:sp>
        <p:nvSpPr>
          <p:cNvPr id="103" name="Google Shape;103;p17"/>
          <p:cNvSpPr txBox="1"/>
          <p:nvPr/>
        </p:nvSpPr>
        <p:spPr>
          <a:xfrm>
            <a:off x="1972350" y="1829500"/>
            <a:ext cx="6594900" cy="120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a:solidFill>
                  <a:srgbClr val="FFFFFF"/>
                </a:solidFill>
                <a:latin typeface="Montserrat"/>
                <a:ea typeface="Montserrat"/>
                <a:cs typeface="Montserrat"/>
                <a:sym typeface="Montserrat"/>
              </a:rPr>
              <a:t>Daniel Laurison</a:t>
            </a:r>
            <a:r>
              <a:rPr lang="en" sz="1600" b="1">
                <a:solidFill>
                  <a:srgbClr val="FFFFFF"/>
                </a:solidFill>
                <a:latin typeface="Montserrat"/>
                <a:ea typeface="Montserrat"/>
                <a:cs typeface="Montserrat"/>
                <a:sym typeface="Montserrat"/>
              </a:rPr>
              <a:t>, </a:t>
            </a:r>
            <a:r>
              <a:rPr lang="en" sz="1600" b="1" i="0" u="none" strike="noStrike" cap="none">
                <a:solidFill>
                  <a:srgbClr val="FFFFFF"/>
                </a:solidFill>
                <a:latin typeface="Montserrat"/>
                <a:ea typeface="Montserrat"/>
                <a:cs typeface="Montserrat"/>
                <a:sym typeface="Montserrat"/>
              </a:rPr>
              <a:t>A</a:t>
            </a:r>
            <a:r>
              <a:rPr lang="en" sz="1600" b="1">
                <a:solidFill>
                  <a:srgbClr val="FFFFFF"/>
                </a:solidFill>
                <a:latin typeface="Montserrat"/>
                <a:ea typeface="Montserrat"/>
                <a:cs typeface="Montserrat"/>
                <a:sym typeface="Montserrat"/>
              </a:rPr>
              <a:t>ssociate</a:t>
            </a:r>
            <a:r>
              <a:rPr lang="en" sz="1600" b="1" i="0" u="none" strike="noStrike" cap="none">
                <a:solidFill>
                  <a:srgbClr val="FFFFFF"/>
                </a:solidFill>
                <a:latin typeface="Montserrat"/>
                <a:ea typeface="Montserrat"/>
                <a:cs typeface="Montserrat"/>
                <a:sym typeface="Montserrat"/>
              </a:rPr>
              <a:t> Professor of Sociology</a:t>
            </a:r>
            <a:endParaRPr sz="1600" b="1"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sz="1600" b="0" i="0" u="none" strike="noStrike" cap="none">
                <a:solidFill>
                  <a:srgbClr val="FFFFFF"/>
                </a:solidFill>
                <a:latin typeface="Montserrat"/>
                <a:ea typeface="Montserrat"/>
                <a:cs typeface="Montserrat"/>
                <a:sym typeface="Montserrat"/>
              </a:rPr>
              <a:t>Politics; Political participation and engagement; Class/Inequality/Stratification/Mobility; </a:t>
            </a:r>
            <a:r>
              <a:rPr lang="en" sz="1600">
                <a:solidFill>
                  <a:srgbClr val="FFFFFF"/>
                </a:solidFill>
                <a:latin typeface="Montserrat"/>
                <a:ea typeface="Montserrat"/>
                <a:cs typeface="Montserrat"/>
                <a:sym typeface="Montserrat"/>
              </a:rPr>
              <a:t>Q</a:t>
            </a:r>
            <a:r>
              <a:rPr lang="en" sz="1600" b="0" i="0" u="none" strike="noStrike" cap="none">
                <a:solidFill>
                  <a:srgbClr val="FFFFFF"/>
                </a:solidFill>
                <a:latin typeface="Montserrat"/>
                <a:ea typeface="Montserrat"/>
                <a:cs typeface="Montserrat"/>
                <a:sym typeface="Montserrat"/>
              </a:rPr>
              <a:t>uantitative </a:t>
            </a:r>
            <a:r>
              <a:rPr lang="en" sz="1600">
                <a:solidFill>
                  <a:srgbClr val="FFFFFF"/>
                </a:solidFill>
                <a:latin typeface="Montserrat"/>
                <a:ea typeface="Montserrat"/>
                <a:cs typeface="Montserrat"/>
                <a:sym typeface="Montserrat"/>
              </a:rPr>
              <a:t>methods. </a:t>
            </a:r>
            <a:br>
              <a:rPr lang="en" sz="1600">
                <a:solidFill>
                  <a:srgbClr val="FFFFFF"/>
                </a:solidFill>
                <a:latin typeface="Montserrat"/>
                <a:ea typeface="Montserrat"/>
                <a:cs typeface="Montserrat"/>
                <a:sym typeface="Montserrat"/>
              </a:rPr>
            </a:br>
            <a:r>
              <a:rPr lang="en" sz="1600">
                <a:solidFill>
                  <a:srgbClr val="FFFFFF"/>
                </a:solidFill>
                <a:latin typeface="Montserrat"/>
                <a:ea typeface="Montserrat"/>
                <a:cs typeface="Montserrat"/>
                <a:sym typeface="Montserrat"/>
              </a:rPr>
              <a:t>On sabbatical 2028-29</a:t>
            </a:r>
            <a:endParaRPr sz="1600" b="0" i="0" u="none" strike="noStrike" cap="none">
              <a:solidFill>
                <a:srgbClr val="FFFFFF"/>
              </a:solidFill>
              <a:latin typeface="Montserrat"/>
              <a:ea typeface="Montserrat"/>
              <a:cs typeface="Montserrat"/>
              <a:sym typeface="Montserrat"/>
            </a:endParaRPr>
          </a:p>
        </p:txBody>
      </p:sp>
      <p:sp>
        <p:nvSpPr>
          <p:cNvPr id="104" name="Google Shape;104;p17"/>
          <p:cNvSpPr txBox="1"/>
          <p:nvPr/>
        </p:nvSpPr>
        <p:spPr>
          <a:xfrm>
            <a:off x="2011800" y="126575"/>
            <a:ext cx="6727500" cy="120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600" b="1" i="0" u="none" strike="noStrike" cap="none">
                <a:solidFill>
                  <a:srgbClr val="FFFFFF"/>
                </a:solidFill>
                <a:latin typeface="Montserrat"/>
                <a:ea typeface="Montserrat"/>
                <a:cs typeface="Montserrat"/>
                <a:sym typeface="Montserrat"/>
              </a:rPr>
              <a:t>Nina Johnson, Ass</a:t>
            </a:r>
            <a:r>
              <a:rPr lang="en" sz="1600" b="1">
                <a:solidFill>
                  <a:srgbClr val="FFFFFF"/>
                </a:solidFill>
                <a:latin typeface="Montserrat"/>
                <a:ea typeface="Montserrat"/>
                <a:cs typeface="Montserrat"/>
                <a:sym typeface="Montserrat"/>
              </a:rPr>
              <a:t>ociate </a:t>
            </a:r>
            <a:r>
              <a:rPr lang="en" sz="1600" b="1" i="0" u="none" strike="noStrike" cap="none">
                <a:solidFill>
                  <a:srgbClr val="FFFFFF"/>
                </a:solidFill>
                <a:latin typeface="Montserrat"/>
                <a:ea typeface="Montserrat"/>
                <a:cs typeface="Montserrat"/>
                <a:sym typeface="Montserrat"/>
              </a:rPr>
              <a:t>Professor of Sociology and B</a:t>
            </a:r>
            <a:r>
              <a:rPr lang="en" sz="1600" b="1">
                <a:solidFill>
                  <a:srgbClr val="FFFFFF"/>
                </a:solidFill>
                <a:latin typeface="Montserrat"/>
                <a:ea typeface="Montserrat"/>
                <a:cs typeface="Montserrat"/>
                <a:sym typeface="Montserrat"/>
              </a:rPr>
              <a:t>lack Studies</a:t>
            </a:r>
            <a:endParaRPr sz="1600" b="1"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r>
              <a:rPr lang="en" sz="1600" b="0" i="0" u="none" strike="noStrike" cap="none">
                <a:solidFill>
                  <a:srgbClr val="FFFFFF"/>
                </a:solidFill>
                <a:latin typeface="Montserrat"/>
                <a:ea typeface="Montserrat"/>
                <a:cs typeface="Montserrat"/>
                <a:sym typeface="Montserrat"/>
              </a:rPr>
              <a:t>Politics; Culture; Race; Class Mobility; Inequality; Cities;</a:t>
            </a:r>
            <a:r>
              <a:rPr lang="en" sz="1600">
                <a:solidFill>
                  <a:srgbClr val="FFFFFF"/>
                </a:solidFill>
                <a:latin typeface="Montserrat"/>
                <a:ea typeface="Montserrat"/>
                <a:cs typeface="Montserrat"/>
                <a:sym typeface="Montserrat"/>
              </a:rPr>
              <a:t> </a:t>
            </a:r>
            <a:r>
              <a:rPr lang="en" sz="1600" b="0" i="0" u="none" strike="noStrike" cap="none">
                <a:solidFill>
                  <a:srgbClr val="FFFFFF"/>
                </a:solidFill>
                <a:latin typeface="Montserrat"/>
                <a:ea typeface="Montserrat"/>
                <a:cs typeface="Montserrat"/>
                <a:sym typeface="Montserrat"/>
              </a:rPr>
              <a:t>Carceral Policy; Qualitative </a:t>
            </a:r>
            <a:r>
              <a:rPr lang="en" sz="1600">
                <a:solidFill>
                  <a:srgbClr val="FFFFFF"/>
                </a:solidFill>
                <a:latin typeface="Montserrat"/>
                <a:ea typeface="Montserrat"/>
                <a:cs typeface="Montserrat"/>
                <a:sym typeface="Montserrat"/>
              </a:rPr>
              <a:t>m</a:t>
            </a:r>
            <a:r>
              <a:rPr lang="en" sz="1600" b="0" i="0" u="none" strike="noStrike" cap="none">
                <a:solidFill>
                  <a:srgbClr val="FFFFFF"/>
                </a:solidFill>
                <a:latin typeface="Montserrat"/>
                <a:ea typeface="Montserrat"/>
                <a:cs typeface="Montserrat"/>
                <a:sym typeface="Montserrat"/>
              </a:rPr>
              <a:t>ethods. On sabbatical 2026-27</a:t>
            </a:r>
            <a:endParaRPr sz="1600" b="0" i="0" u="none" strike="noStrike" cap="none">
              <a:solidFill>
                <a:srgbClr val="FFFFFF"/>
              </a:solidFill>
              <a:latin typeface="Montserrat"/>
              <a:ea typeface="Montserrat"/>
              <a:cs typeface="Montserrat"/>
              <a:sym typeface="Montserrat"/>
            </a:endParaRPr>
          </a:p>
        </p:txBody>
      </p:sp>
      <p:pic>
        <p:nvPicPr>
          <p:cNvPr id="105" name="Google Shape;105;p17"/>
          <p:cNvPicPr preferRelativeResize="0"/>
          <p:nvPr/>
        </p:nvPicPr>
        <p:blipFill rotWithShape="1">
          <a:blip r:embed="rId5">
            <a:alphaModFix/>
          </a:blip>
          <a:srcRect/>
          <a:stretch/>
        </p:blipFill>
        <p:spPr>
          <a:xfrm>
            <a:off x="123950" y="3664824"/>
            <a:ext cx="1404799" cy="1349402"/>
          </a:xfrm>
          <a:prstGeom prst="rect">
            <a:avLst/>
          </a:prstGeom>
          <a:noFill/>
          <a:ln>
            <a:noFill/>
          </a:ln>
        </p:spPr>
      </p:pic>
      <p:sp>
        <p:nvSpPr>
          <p:cNvPr id="106" name="Google Shape;106;p17"/>
          <p:cNvSpPr txBox="1"/>
          <p:nvPr/>
        </p:nvSpPr>
        <p:spPr>
          <a:xfrm>
            <a:off x="1937649" y="3521225"/>
            <a:ext cx="6879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600"/>
              <a:buFont typeface="Arial"/>
              <a:buNone/>
            </a:pPr>
            <a:r>
              <a:rPr lang="en" sz="1600" b="1">
                <a:solidFill>
                  <a:schemeClr val="lt1"/>
                </a:solidFill>
                <a:latin typeface="Montserrat"/>
                <a:ea typeface="Montserrat"/>
                <a:cs typeface="Montserrat"/>
                <a:sym typeface="Montserrat"/>
              </a:rPr>
              <a:t>Salvador Rangel, Assistant Professor of Sociology</a:t>
            </a:r>
            <a:endParaRPr sz="1600" b="1">
              <a:solidFill>
                <a:schemeClr val="lt1"/>
              </a:solidFill>
              <a:latin typeface="Montserrat"/>
              <a:ea typeface="Montserrat"/>
              <a:cs typeface="Montserrat"/>
              <a:sym typeface="Montserrat"/>
            </a:endParaRPr>
          </a:p>
          <a:p>
            <a:pPr marL="0" lvl="0" indent="0" algn="l" rtl="0">
              <a:spcBef>
                <a:spcPts val="0"/>
              </a:spcBef>
              <a:spcAft>
                <a:spcPts val="0"/>
              </a:spcAft>
              <a:buClr>
                <a:srgbClr val="000000"/>
              </a:buClr>
              <a:buSzPts val="1600"/>
              <a:buFont typeface="Arial"/>
              <a:buNone/>
            </a:pPr>
            <a:r>
              <a:rPr lang="en" sz="1600">
                <a:solidFill>
                  <a:schemeClr val="lt1"/>
                </a:solidFill>
                <a:latin typeface="Montserrat"/>
                <a:ea typeface="Montserrat"/>
                <a:cs typeface="Montserrat"/>
                <a:sym typeface="Montserrat"/>
              </a:rPr>
              <a:t>Class; Race; Migration and illegality; Citizenship, Inequality; Marxism and socialism; Social psychology. On sabbatical 2027-28</a:t>
            </a:r>
            <a:endParaRPr b="1">
              <a:latin typeface="Didact Gothic"/>
              <a:ea typeface="Didact Gothic"/>
              <a:cs typeface="Didact Gothic"/>
              <a:sym typeface="Didact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110"/>
        <p:cNvGrpSpPr/>
        <p:nvPr/>
      </p:nvGrpSpPr>
      <p:grpSpPr>
        <a:xfrm>
          <a:off x="0" y="0"/>
          <a:ext cx="0" cy="0"/>
          <a:chOff x="0" y="0"/>
          <a:chExt cx="0" cy="0"/>
        </a:xfrm>
      </p:grpSpPr>
      <p:sp>
        <p:nvSpPr>
          <p:cNvPr id="111" name="Google Shape;111;p18"/>
          <p:cNvSpPr txBox="1">
            <a:spLocks noGrp="1"/>
          </p:cNvSpPr>
          <p:nvPr>
            <p:ph type="sldNum" idx="12"/>
          </p:nvPr>
        </p:nvSpPr>
        <p:spPr>
          <a:xfrm>
            <a:off x="851611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8</a:t>
            </a:fld>
            <a:endParaRPr/>
          </a:p>
        </p:txBody>
      </p:sp>
      <p:sp>
        <p:nvSpPr>
          <p:cNvPr id="112" name="Google Shape;112;p18"/>
          <p:cNvSpPr txBox="1"/>
          <p:nvPr/>
        </p:nvSpPr>
        <p:spPr>
          <a:xfrm>
            <a:off x="2191850" y="357200"/>
            <a:ext cx="6435600" cy="1686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600" b="1">
                <a:solidFill>
                  <a:schemeClr val="lt1"/>
                </a:solidFill>
                <a:latin typeface="Montserrat"/>
                <a:ea typeface="Montserrat"/>
                <a:cs typeface="Montserrat"/>
                <a:sym typeface="Montserrat"/>
              </a:rPr>
              <a:t>Edlin Veras, Assistant Professor</a:t>
            </a:r>
            <a:r>
              <a:rPr lang="en" sz="1600">
                <a:solidFill>
                  <a:schemeClr val="lt1"/>
                </a:solidFill>
                <a:latin typeface="Montserrat"/>
                <a:ea typeface="Montserrat"/>
                <a:cs typeface="Montserrat"/>
                <a:sym typeface="Montserrat"/>
              </a:rPr>
              <a:t> </a:t>
            </a:r>
            <a:r>
              <a:rPr lang="en" sz="1600" b="1">
                <a:solidFill>
                  <a:schemeClr val="lt1"/>
                </a:solidFill>
                <a:latin typeface="Montserrat"/>
                <a:ea typeface="Montserrat"/>
                <a:cs typeface="Montserrat"/>
                <a:sym typeface="Montserrat"/>
              </a:rPr>
              <a:t>of Sociology and Black Studies</a:t>
            </a:r>
            <a:br>
              <a:rPr lang="en" sz="1600" b="1">
                <a:solidFill>
                  <a:schemeClr val="lt1"/>
                </a:solidFill>
                <a:latin typeface="Montserrat"/>
                <a:ea typeface="Montserrat"/>
                <a:cs typeface="Montserrat"/>
                <a:sym typeface="Montserrat"/>
              </a:rPr>
            </a:br>
            <a:r>
              <a:rPr lang="en" sz="1600">
                <a:solidFill>
                  <a:schemeClr val="lt1"/>
                </a:solidFill>
                <a:latin typeface="Montserrat"/>
                <a:ea typeface="Montserrat"/>
                <a:cs typeface="Montserrat"/>
                <a:sym typeface="Montserrat"/>
              </a:rPr>
              <a:t>Racialization Processes; Colorism; Immigration; Colonialism; Qualitative Methods. On sabbatical 2027-28</a:t>
            </a:r>
            <a:endParaRPr sz="1600">
              <a:solidFill>
                <a:schemeClr val="lt1"/>
              </a:solidFill>
              <a:latin typeface="Montserrat"/>
              <a:ea typeface="Montserrat"/>
              <a:cs typeface="Montserrat"/>
              <a:sym typeface="Montserrat"/>
            </a:endParaRPr>
          </a:p>
          <a:p>
            <a:pPr marL="0" lvl="0" indent="0" algn="l" rtl="0">
              <a:spcBef>
                <a:spcPts val="1200"/>
              </a:spcBef>
              <a:spcAft>
                <a:spcPts val="0"/>
              </a:spcAft>
              <a:buNone/>
            </a:pPr>
            <a:endParaRPr>
              <a:latin typeface="Didact Gothic"/>
              <a:ea typeface="Didact Gothic"/>
              <a:cs typeface="Didact Gothic"/>
              <a:sym typeface="Didact Gothic"/>
            </a:endParaRPr>
          </a:p>
        </p:txBody>
      </p:sp>
      <p:pic>
        <p:nvPicPr>
          <p:cNvPr id="113" name="Google Shape;113;p18"/>
          <p:cNvPicPr preferRelativeResize="0"/>
          <p:nvPr/>
        </p:nvPicPr>
        <p:blipFill>
          <a:blip r:embed="rId3">
            <a:alphaModFix/>
          </a:blip>
          <a:stretch>
            <a:fillRect/>
          </a:stretch>
        </p:blipFill>
        <p:spPr>
          <a:xfrm>
            <a:off x="152400" y="158325"/>
            <a:ext cx="1670100" cy="1801450"/>
          </a:xfrm>
          <a:prstGeom prst="rect">
            <a:avLst/>
          </a:prstGeom>
          <a:noFill/>
          <a:ln>
            <a:noFill/>
          </a:ln>
        </p:spPr>
      </p:pic>
      <p:pic>
        <p:nvPicPr>
          <p:cNvPr id="114" name="Google Shape;114;p18"/>
          <p:cNvPicPr preferRelativeResize="0"/>
          <p:nvPr/>
        </p:nvPicPr>
        <p:blipFill>
          <a:blip r:embed="rId4">
            <a:alphaModFix/>
          </a:blip>
          <a:stretch>
            <a:fillRect/>
          </a:stretch>
        </p:blipFill>
        <p:spPr>
          <a:xfrm>
            <a:off x="53925" y="2321750"/>
            <a:ext cx="1768576" cy="1667539"/>
          </a:xfrm>
          <a:prstGeom prst="rect">
            <a:avLst/>
          </a:prstGeom>
          <a:noFill/>
          <a:ln>
            <a:noFill/>
          </a:ln>
        </p:spPr>
      </p:pic>
      <p:sp>
        <p:nvSpPr>
          <p:cNvPr id="115" name="Google Shape;115;p18"/>
          <p:cNvSpPr txBox="1"/>
          <p:nvPr/>
        </p:nvSpPr>
        <p:spPr>
          <a:xfrm>
            <a:off x="2191850" y="2321750"/>
            <a:ext cx="66747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Montserrat"/>
                <a:ea typeface="Montserrat"/>
                <a:cs typeface="Montserrat"/>
                <a:sym typeface="Montserrat"/>
              </a:rPr>
              <a:t>Suya, Visiting Assistant Professor of Sociology</a:t>
            </a:r>
            <a:br>
              <a:rPr lang="en" sz="1600">
                <a:solidFill>
                  <a:schemeClr val="lt1"/>
                </a:solidFill>
                <a:latin typeface="Montserrat"/>
                <a:ea typeface="Montserrat"/>
                <a:cs typeface="Montserrat"/>
                <a:sym typeface="Montserrat"/>
              </a:rPr>
            </a:br>
            <a:r>
              <a:rPr lang="en" sz="1600">
                <a:solidFill>
                  <a:schemeClr val="lt1"/>
                </a:solidFill>
                <a:latin typeface="Montserrat"/>
                <a:ea typeface="Montserrat"/>
                <a:cs typeface="Montserrat"/>
                <a:sym typeface="Montserrat"/>
              </a:rPr>
              <a:t>Marriage and Family, Gender and Sexuality; Research Methods and Social Statistics, Law and Society, China and East Asia</a:t>
            </a:r>
            <a:endParaRPr sz="1600">
              <a:solidFill>
                <a:schemeClr val="lt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sldNum" idx="12"/>
          </p:nvPr>
        </p:nvSpPr>
        <p:spPr>
          <a:xfrm>
            <a:off x="851611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
              <a:t>9</a:t>
            </a:fld>
            <a:endParaRPr/>
          </a:p>
        </p:txBody>
      </p:sp>
      <p:sp>
        <p:nvSpPr>
          <p:cNvPr id="121" name="Google Shape;121;p19"/>
          <p:cNvSpPr txBox="1"/>
          <p:nvPr/>
        </p:nvSpPr>
        <p:spPr>
          <a:xfrm>
            <a:off x="312750" y="212300"/>
            <a:ext cx="8518500" cy="980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600"/>
              <a:buFont typeface="Arial"/>
              <a:buNone/>
            </a:pPr>
            <a:r>
              <a:rPr lang="en" sz="3600" b="1">
                <a:solidFill>
                  <a:schemeClr val="dk1"/>
                </a:solidFill>
                <a:latin typeface="Montserrat"/>
                <a:ea typeface="Montserrat"/>
                <a:cs typeface="Montserrat"/>
                <a:sym typeface="Montserrat"/>
              </a:rPr>
              <a:t>Core (required) Courses for Majors</a:t>
            </a:r>
            <a:endParaRPr sz="3600" b="1" i="0" u="none" strike="noStrike" cap="none">
              <a:solidFill>
                <a:schemeClr val="dk1"/>
              </a:solidFill>
              <a:latin typeface="Montserrat"/>
              <a:ea typeface="Montserrat"/>
              <a:cs typeface="Montserrat"/>
              <a:sym typeface="Montserrat"/>
            </a:endParaRPr>
          </a:p>
        </p:txBody>
      </p:sp>
      <p:sp>
        <p:nvSpPr>
          <p:cNvPr id="122" name="Google Shape;122;p19"/>
          <p:cNvSpPr txBox="1"/>
          <p:nvPr/>
        </p:nvSpPr>
        <p:spPr>
          <a:xfrm>
            <a:off x="150175" y="1131775"/>
            <a:ext cx="8707200" cy="37716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1"/>
              </a:buClr>
              <a:buSzPts val="2400"/>
              <a:buFont typeface="Montserrat"/>
              <a:buChar char="★"/>
            </a:pPr>
            <a:r>
              <a:rPr lang="en" sz="2400" b="0" i="0" u="none" strike="noStrike" cap="none">
                <a:solidFill>
                  <a:schemeClr val="dk1"/>
                </a:solidFill>
                <a:latin typeface="Montserrat"/>
                <a:ea typeface="Montserrat"/>
                <a:cs typeface="Montserrat"/>
                <a:sym typeface="Montserrat"/>
              </a:rPr>
              <a:t>ANTH 001. Foundations: Culture, Power, and Meaning</a:t>
            </a:r>
            <a:endParaRPr sz="2400" b="0" i="0" u="none" strike="noStrike" cap="none">
              <a:solidFill>
                <a:schemeClr val="dk1"/>
              </a:solidFill>
              <a:latin typeface="Montserrat"/>
              <a:ea typeface="Montserrat"/>
              <a:cs typeface="Montserrat"/>
              <a:sym typeface="Montserrat"/>
            </a:endParaRPr>
          </a:p>
          <a:p>
            <a:pPr marL="457200" marR="0" lvl="0" indent="-381000" algn="l" rtl="0">
              <a:lnSpc>
                <a:spcPct val="115000"/>
              </a:lnSpc>
              <a:spcBef>
                <a:spcPts val="0"/>
              </a:spcBef>
              <a:spcAft>
                <a:spcPts val="0"/>
              </a:spcAft>
              <a:buClr>
                <a:schemeClr val="dk1"/>
              </a:buClr>
              <a:buSzPts val="2400"/>
              <a:buFont typeface="Montserrat"/>
              <a:buChar char="★"/>
            </a:pPr>
            <a:r>
              <a:rPr lang="en" sz="2400" b="0" i="0" u="none" strike="noStrike" cap="none">
                <a:solidFill>
                  <a:schemeClr val="dk1"/>
                </a:solidFill>
                <a:latin typeface="Montserrat"/>
                <a:ea typeface="Montserrat"/>
                <a:cs typeface="Montserrat"/>
                <a:sym typeface="Montserrat"/>
              </a:rPr>
              <a:t>SOCI 001. Foundations: Self, Culture, and Society</a:t>
            </a:r>
            <a:endParaRPr sz="2400" b="0" i="0" u="none" strike="noStrike" cap="none">
              <a:solidFill>
                <a:schemeClr val="dk1"/>
              </a:solidFill>
              <a:latin typeface="Montserrat"/>
              <a:ea typeface="Montserrat"/>
              <a:cs typeface="Montserrat"/>
              <a:sym typeface="Montserrat"/>
            </a:endParaRPr>
          </a:p>
          <a:p>
            <a:pPr marL="457200" marR="0" lvl="0" indent="-381000" algn="l" rtl="0">
              <a:lnSpc>
                <a:spcPct val="115000"/>
              </a:lnSpc>
              <a:spcBef>
                <a:spcPts val="0"/>
              </a:spcBef>
              <a:spcAft>
                <a:spcPts val="0"/>
              </a:spcAft>
              <a:buClr>
                <a:schemeClr val="dk1"/>
              </a:buClr>
              <a:buSzPts val="2400"/>
              <a:buFont typeface="Montserrat"/>
              <a:buChar char="★"/>
            </a:pPr>
            <a:r>
              <a:rPr lang="en" sz="2400" b="0" i="0" u="none" strike="noStrike" cap="none">
                <a:solidFill>
                  <a:schemeClr val="dk1"/>
                </a:solidFill>
                <a:latin typeface="Montserrat"/>
                <a:ea typeface="Montserrat"/>
                <a:cs typeface="Montserrat"/>
                <a:sym typeface="Montserrat"/>
              </a:rPr>
              <a:t>At least one designated </a:t>
            </a:r>
            <a:r>
              <a:rPr lang="en" sz="2400">
                <a:solidFill>
                  <a:schemeClr val="dk1"/>
                </a:solidFill>
                <a:latin typeface="Montserrat"/>
                <a:ea typeface="Montserrat"/>
                <a:cs typeface="Montserrat"/>
                <a:sym typeface="Montserrat"/>
              </a:rPr>
              <a:t>M</a:t>
            </a:r>
            <a:r>
              <a:rPr lang="en" sz="2400" b="0" i="0" u="none" strike="noStrike" cap="none">
                <a:solidFill>
                  <a:schemeClr val="dk1"/>
                </a:solidFill>
                <a:latin typeface="Montserrat"/>
                <a:ea typeface="Montserrat"/>
                <a:cs typeface="Montserrat"/>
                <a:sym typeface="Montserrat"/>
              </a:rPr>
              <a:t>ethods course in the dept</a:t>
            </a:r>
            <a:endParaRPr sz="2400" b="0" i="0" u="none" strike="noStrike" cap="none">
              <a:solidFill>
                <a:schemeClr val="dk1"/>
              </a:solidFill>
              <a:latin typeface="Montserrat"/>
              <a:ea typeface="Montserrat"/>
              <a:cs typeface="Montserrat"/>
              <a:sym typeface="Montserrat"/>
            </a:endParaRPr>
          </a:p>
          <a:p>
            <a:pPr marL="457200" marR="0" lvl="0" indent="-381000" algn="l" rtl="0">
              <a:lnSpc>
                <a:spcPct val="115000"/>
              </a:lnSpc>
              <a:spcBef>
                <a:spcPts val="0"/>
              </a:spcBef>
              <a:spcAft>
                <a:spcPts val="0"/>
              </a:spcAft>
              <a:buClr>
                <a:schemeClr val="dk1"/>
              </a:buClr>
              <a:buSzPts val="2400"/>
              <a:buFont typeface="Montserrat"/>
              <a:buChar char="★"/>
            </a:pPr>
            <a:r>
              <a:rPr lang="en" sz="2400" b="0" i="0" u="none" strike="noStrike" cap="none">
                <a:solidFill>
                  <a:schemeClr val="dk1"/>
                </a:solidFill>
                <a:latin typeface="Montserrat"/>
                <a:ea typeface="Montserrat"/>
                <a:cs typeface="Montserrat"/>
                <a:sym typeface="Montserrat"/>
              </a:rPr>
              <a:t>A 2-credit senior </a:t>
            </a:r>
            <a:r>
              <a:rPr lang="en" sz="2400">
                <a:solidFill>
                  <a:schemeClr val="dk1"/>
                </a:solidFill>
                <a:latin typeface="Montserrat"/>
                <a:ea typeface="Montserrat"/>
                <a:cs typeface="Montserrat"/>
                <a:sym typeface="Montserrat"/>
              </a:rPr>
              <a:t>research project</a:t>
            </a:r>
            <a:r>
              <a:rPr lang="en" sz="2400" b="0" i="0" u="none" strike="noStrike" cap="none">
                <a:solidFill>
                  <a:schemeClr val="dk1"/>
                </a:solidFill>
                <a:latin typeface="Montserrat"/>
                <a:ea typeface="Montserrat"/>
                <a:cs typeface="Montserrat"/>
                <a:sym typeface="Montserrat"/>
              </a:rPr>
              <a:t> </a:t>
            </a:r>
            <a:r>
              <a:rPr lang="en" sz="2400">
                <a:solidFill>
                  <a:schemeClr val="dk1"/>
                </a:solidFill>
                <a:latin typeface="Montserrat"/>
                <a:ea typeface="Montserrat"/>
                <a:cs typeface="Montserrat"/>
                <a:sym typeface="Montserrat"/>
              </a:rPr>
              <a:t>(SOAN 098, </a:t>
            </a:r>
            <a:r>
              <a:rPr lang="en" sz="2400" b="0" i="0" u="none" strike="noStrike" cap="none">
                <a:solidFill>
                  <a:schemeClr val="dk1"/>
                </a:solidFill>
                <a:latin typeface="Montserrat"/>
                <a:ea typeface="Montserrat"/>
                <a:cs typeface="Montserrat"/>
                <a:sym typeface="Montserrat"/>
              </a:rPr>
              <a:t>SOAN 096/097  or SOAN 180F/180S)</a:t>
            </a:r>
            <a:endParaRPr sz="2400" b="0" i="0" u="none" strike="noStrike" cap="none">
              <a:solidFill>
                <a:schemeClr val="dk1"/>
              </a:solidFill>
              <a:latin typeface="Montserrat"/>
              <a:ea typeface="Montserrat"/>
              <a:cs typeface="Montserrat"/>
              <a:sym typeface="Montserrat"/>
            </a:endParaRPr>
          </a:p>
          <a:p>
            <a:pPr marL="457200" marR="0" lvl="0" indent="-381000" algn="l" rtl="0">
              <a:lnSpc>
                <a:spcPct val="115000"/>
              </a:lnSpc>
              <a:spcBef>
                <a:spcPts val="0"/>
              </a:spcBef>
              <a:spcAft>
                <a:spcPts val="0"/>
              </a:spcAft>
              <a:buClr>
                <a:schemeClr val="dk1"/>
              </a:buClr>
              <a:buSzPts val="2400"/>
              <a:buFont typeface="Montserrat"/>
              <a:buChar char="★"/>
            </a:pPr>
            <a:r>
              <a:rPr lang="en" sz="2400">
                <a:solidFill>
                  <a:schemeClr val="dk1"/>
                </a:solidFill>
                <a:latin typeface="Montserrat"/>
                <a:ea typeface="Montserrat"/>
                <a:cs typeface="Montserrat"/>
                <a:sym typeface="Montserrat"/>
              </a:rPr>
              <a:t>Senior Research Project Master Class (SOAN 098)</a:t>
            </a:r>
            <a:endParaRPr sz="2400">
              <a:solidFill>
                <a:schemeClr val="dk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Ganymede template">
  <a:themeElements>
    <a:clrScheme name="Custom 347">
      <a:dk1>
        <a:srgbClr val="182A2E"/>
      </a:dk1>
      <a:lt1>
        <a:srgbClr val="FFFFFF"/>
      </a:lt1>
      <a:dk2>
        <a:srgbClr val="182A2E"/>
      </a:dk2>
      <a:lt2>
        <a:srgbClr val="DADEE7"/>
      </a:lt2>
      <a:accent1>
        <a:srgbClr val="00C2D4"/>
      </a:accent1>
      <a:accent2>
        <a:srgbClr val="0DBAFF"/>
      </a:accent2>
      <a:accent3>
        <a:srgbClr val="BB63C9"/>
      </a:accent3>
      <a:accent4>
        <a:srgbClr val="FA3131"/>
      </a:accent4>
      <a:accent5>
        <a:srgbClr val="FFC500"/>
      </a:accent5>
      <a:accent6>
        <a:srgbClr val="95D346"/>
      </a:accent6>
      <a:hlink>
        <a:srgbClr val="182A2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1761</Words>
  <Application>Microsoft Office PowerPoint</Application>
  <PresentationFormat>On-screen Show (16:9)</PresentationFormat>
  <Paragraphs>88</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Montserrat</vt:lpstr>
      <vt:lpstr>Arial</vt:lpstr>
      <vt:lpstr>Calibri</vt:lpstr>
      <vt:lpstr>Didact Gothic</vt:lpstr>
      <vt:lpstr>Ganymede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Hogge</dc:creator>
  <cp:lastModifiedBy>Stacey Hogge</cp:lastModifiedBy>
  <cp:revision>6</cp:revision>
  <dcterms:modified xsi:type="dcterms:W3CDTF">2025-02-04T20:41:20Z</dcterms:modified>
</cp:coreProperties>
</file>